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16"/>
  </p:notesMasterIdLst>
  <p:handoutMasterIdLst>
    <p:handoutMasterId r:id="rId17"/>
  </p:handoutMasterIdLst>
  <p:sldIdLst>
    <p:sldId id="260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A"/>
    <a:srgbClr val="B63419"/>
    <a:srgbClr val="003189"/>
    <a:srgbClr val="D0D0D2"/>
    <a:srgbClr val="E2011C"/>
    <a:srgbClr val="D43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05" autoAdjust="0"/>
    <p:restoredTop sz="65421" autoAdjust="0"/>
  </p:normalViewPr>
  <p:slideViewPr>
    <p:cSldViewPr snapToGrid="0" showGuides="1">
      <p:cViewPr varScale="1">
        <p:scale>
          <a:sx n="57" d="100"/>
          <a:sy n="57" d="100"/>
        </p:scale>
        <p:origin x="496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4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9CFA754C-D29F-409C-8E12-26F5DAA737FE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889938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6"/>
            <a:ext cx="2889938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5D75BB6F-0217-4EE7-B79D-E88BBC956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95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39E458-9AEA-409F-8B3E-60D3B8E19A4E}" type="datetimeFigureOut">
              <a:rPr lang="fr-FR" smtClean="0"/>
              <a:pPr/>
              <a:t>19/03/2021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7572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503108" y="4367271"/>
            <a:ext cx="5651174" cy="4814871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889938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6"/>
            <a:ext cx="2889938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4A5E3F7-1A1E-4F92-9DDA-3A3CF9C2CB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91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Indication sur la DGRIS et son rôle en matière de contrôle des exportations.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3F7-1A1E-4F92-9DDA-3A3CF9C2CBF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775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31DBFB-B514-4A8C-9873-627CC95514FC}" type="slidenum">
              <a:rPr lang="fr-FR" altLang="fr-FR" sz="1200"/>
              <a:pPr/>
              <a:t>10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2841509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not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B0B003-DD68-4940-B3B6-483099058063}" type="slidenum">
              <a:rPr lang="fr-FR" altLang="fr-FR" sz="1200"/>
              <a:pPr/>
              <a:t>2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4185391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ce réservé des not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en-US" dirty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A594994-5EB8-4541-A56B-7671BF5362A6}" type="slidenum">
              <a:rPr lang="fr-FR" altLang="fr-FR" sz="1200"/>
              <a:pPr/>
              <a:t>3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4286084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4C7B73-53CC-4444-853D-3F47C0F918D3}" type="slidenum">
              <a:rPr lang="fr-FR" altLang="fr-FR" sz="1200"/>
              <a:pPr/>
              <a:t>4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2708294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ce réservé des not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en-US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1C600C-6AFD-4D50-AF67-84C849D26CAA}" type="slidenum">
              <a:rPr lang="fr-FR" altLang="fr-FR" sz="1200"/>
              <a:pPr/>
              <a:t>5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4162424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894AB9-A974-4F2E-AF38-E87C9076092D}" type="slidenum">
              <a:rPr lang="fr-FR" altLang="fr-FR" sz="1200"/>
              <a:pPr/>
              <a:t>6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4018129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not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en-US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5428BF-C5D7-4B7D-9050-A05CDF1B5DDF}" type="slidenum">
              <a:rPr lang="fr-FR" altLang="fr-FR" sz="1200"/>
              <a:pPr/>
              <a:t>7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1187070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not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en-US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48B383-6855-4009-BF9E-7756678DFA67}" type="slidenum">
              <a:rPr lang="fr-FR" altLang="fr-FR" sz="1200"/>
              <a:pPr/>
              <a:t>8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2337182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B192537-7FD6-4F1B-B308-0914D76A8DFB}" type="slidenum">
              <a:rPr lang="fr-FR" altLang="fr-FR" sz="1200"/>
              <a:pPr/>
              <a:t>9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4212518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353961" y="2265680"/>
            <a:ext cx="11474245" cy="2296795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/>
          </p:nvPr>
        </p:nvSpPr>
        <p:spPr>
          <a:xfrm>
            <a:off x="353961" y="4589463"/>
            <a:ext cx="1147424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216851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833151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2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362613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ZoneTexte 2"/>
          <p:cNvSpPr txBox="1">
            <a:spLocks noChangeArrowheads="1"/>
          </p:cNvSpPr>
          <p:nvPr userDrawn="1"/>
        </p:nvSpPr>
        <p:spPr bwMode="auto">
          <a:xfrm>
            <a:off x="2643124" y="6389053"/>
            <a:ext cx="395020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eaLnBrk="1" hangingPunct="1"/>
            <a:r>
              <a:rPr lang="fr-FR" altLang="fr-F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altLang="fr-FR" sz="9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fr-FR" alt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900" dirty="0">
                <a:latin typeface="Arial" panose="020B0604020202020204" pitchFamily="34" charset="0"/>
                <a:cs typeface="Arial" panose="020B0604020202020204" pitchFamily="34" charset="0"/>
              </a:rPr>
              <a:t>Direction des ressources humaines du ministère de la Défense</a:t>
            </a:r>
          </a:p>
          <a:p>
            <a:pPr algn="l" eaLnBrk="1" hangingPunct="1"/>
            <a:endParaRPr lang="fr-FR" altLang="fr-F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42AFDC2-729B-5C42-8677-AD3B1A69F2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07" y="39053"/>
            <a:ext cx="12184380" cy="6858000"/>
          </a:xfrm>
          <a:prstGeom prst="rect">
            <a:avLst/>
          </a:prstGeom>
        </p:spPr>
      </p:pic>
      <p:sp>
        <p:nvSpPr>
          <p:cNvPr id="10" name="ZoneTexte 5">
            <a:extLst>
              <a:ext uri="{FF2B5EF4-FFF2-40B4-BE49-F238E27FC236}">
                <a16:creationId xmlns:a16="http://schemas.microsoft.com/office/drawing/2014/main" id="{3E1C5546-71F9-2548-B895-4137F1F66D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7807" y="6062048"/>
            <a:ext cx="82772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600" b="1" dirty="0">
                <a:latin typeface="Marianne" panose="02000000000000000000" pitchFamily="2" charset="0"/>
              </a:rPr>
              <a:t>Direction générale des relations</a:t>
            </a:r>
            <a:r>
              <a:rPr lang="fr-FR" altLang="fr-FR" sz="1600" b="1" baseline="0" dirty="0">
                <a:latin typeface="Marianne" panose="02000000000000000000" pitchFamily="2" charset="0"/>
              </a:rPr>
              <a:t> internationales et de la stratégie</a:t>
            </a:r>
            <a:endParaRPr lang="fr-FR" altLang="fr-FR" sz="1600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88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3290" y="904568"/>
            <a:ext cx="4296697" cy="973394"/>
          </a:xfrm>
        </p:spPr>
        <p:txBody>
          <a:bodyPr anchor="t" anchorCtr="0"/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04569"/>
            <a:ext cx="6635186" cy="5288886"/>
          </a:xfrm>
        </p:spPr>
        <p:txBody>
          <a:bodyPr>
            <a:normAutofit/>
          </a:bodyPr>
          <a:lstStyle>
            <a:lvl1pPr marL="361950" indent="-361950">
              <a:defRPr sz="2000"/>
            </a:lvl1pPr>
            <a:lvl2pPr marL="447675" indent="-173038"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3290" y="1877962"/>
            <a:ext cx="4296697" cy="43154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F52EC3F3-1ACD-AB4B-A46D-975CA5E2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893C086D-5DEF-5444-B44B-F2E1BC9A4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EE693B3C-43B4-0B4D-AB6F-D7F5F6876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857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1601" y="904569"/>
            <a:ext cx="6645736" cy="52888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93290" y="904568"/>
            <a:ext cx="4296697" cy="973394"/>
          </a:xfrm>
        </p:spPr>
        <p:txBody>
          <a:bodyPr anchor="t" anchorCtr="0"/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3290" y="1877962"/>
            <a:ext cx="4296697" cy="43154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id="{170899B0-ADAB-7E4C-8E56-31A37BE80E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67E13229-2A7C-5D44-BEEB-4C9150EE5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CD6396CC-EA50-9740-A7F1-B317029EB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7728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0524" y="793524"/>
            <a:ext cx="11399141" cy="71164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90525" y="1536787"/>
            <a:ext cx="11399140" cy="46401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41B8FE16-7E50-B346-A6E0-09B51D7C7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7DF98E14-94BE-1E42-B28A-4C59A1723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2B1C89CF-CF64-9446-B9F4-9D54C5D4D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8018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899" y="844951"/>
            <a:ext cx="3104427" cy="533201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844951"/>
            <a:ext cx="7734300" cy="533201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B37E41D8-F2AE-8541-B92A-AE05B3D24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A4E61DE4-12BE-0046-B9A6-11250B94E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726EDF18-1F3A-5C45-AA73-0A67149EF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3325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7648"/>
            <a:ext cx="12202584" cy="106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8034" y="6391276"/>
            <a:ext cx="1085003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e la date 14"/>
          <p:cNvSpPr txBox="1">
            <a:spLocks/>
          </p:cNvSpPr>
          <p:nvPr userDrawn="1"/>
        </p:nvSpPr>
        <p:spPr>
          <a:xfrm>
            <a:off x="1234017" y="6419851"/>
            <a:ext cx="1598083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8AE3D006-8227-43E2-B5CB-325E772E6F41}" type="datetimeFigureOut">
              <a:rPr lang="fr-FR" sz="1200" b="1" smtClean="0">
                <a:solidFill>
                  <a:schemeClr val="bg1"/>
                </a:solidFill>
              </a:rPr>
              <a:pPr>
                <a:defRPr/>
              </a:pPr>
              <a:t>19/03/2021</a:t>
            </a:fld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8" name="Espace réservé du numéro de diapositive 16"/>
          <p:cNvSpPr txBox="1">
            <a:spLocks/>
          </p:cNvSpPr>
          <p:nvPr userDrawn="1"/>
        </p:nvSpPr>
        <p:spPr>
          <a:xfrm>
            <a:off x="9635067" y="6424614"/>
            <a:ext cx="2379133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E50B8777-29F6-4010-B2C2-25C8E57B76ED}" type="slidenum">
              <a:rPr lang="fr-FR" sz="1200" b="1" smtClean="0">
                <a:solidFill>
                  <a:schemeClr val="bg1"/>
                </a:solidFill>
              </a:rPr>
              <a:pPr algn="r">
                <a:defRPr/>
              </a:pPr>
              <a:t>‹N°›</a:t>
            </a:fld>
            <a:endParaRPr lang="fr-FR" sz="1200" b="1" dirty="0">
              <a:solidFill>
                <a:schemeClr val="bg1"/>
              </a:solidFill>
            </a:endParaRPr>
          </a:p>
        </p:txBody>
      </p:sp>
      <p:pic>
        <p:nvPicPr>
          <p:cNvPr id="9" name="Imag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184" y="5884864"/>
            <a:ext cx="8636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0984" y="1196752"/>
            <a:ext cx="10993635" cy="49685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614892" y="205502"/>
            <a:ext cx="10972800" cy="6340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60116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534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178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35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980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88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A913067-3538-554C-8FEA-FDA38657A6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" y="0"/>
            <a:ext cx="12184380" cy="6858000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353961" y="2265680"/>
            <a:ext cx="11474245" cy="2296795"/>
          </a:xfrm>
        </p:spPr>
        <p:txBody>
          <a:bodyPr anchor="b">
            <a:normAutofit/>
          </a:bodyPr>
          <a:lstStyle>
            <a:lvl1pPr>
              <a:defRPr sz="3600" b="1" i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/>
          </p:nvPr>
        </p:nvSpPr>
        <p:spPr>
          <a:xfrm>
            <a:off x="353961" y="4589463"/>
            <a:ext cx="11474245" cy="1500187"/>
          </a:xfrm>
        </p:spPr>
        <p:txBody>
          <a:bodyPr>
            <a:normAutofit/>
          </a:bodyPr>
          <a:lstStyle>
            <a:lvl1pPr marL="0" indent="0">
              <a:buNone/>
              <a:defRPr sz="2800" b="0" i="0">
                <a:solidFill>
                  <a:schemeClr val="tx1"/>
                </a:solidFill>
                <a:latin typeface="Marianne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2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18FDD09-A185-8840-B7A3-F5865CE6F3DE}"/>
              </a:ext>
            </a:extLst>
          </p:cNvPr>
          <p:cNvSpPr txBox="1"/>
          <p:nvPr userDrawn="1"/>
        </p:nvSpPr>
        <p:spPr>
          <a:xfrm>
            <a:off x="7593712" y="777234"/>
            <a:ext cx="421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latin typeface="Marianne" panose="02000000000000000000" pitchFamily="2" charset="0"/>
              </a:rPr>
              <a:t>Direction générale des relations internationales et de la stratégie</a:t>
            </a:r>
            <a:endParaRPr lang="fr-FR" sz="2000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242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917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917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111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8344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8841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5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A913067-3538-554C-8FEA-FDA38657A6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" y="0"/>
            <a:ext cx="12184380" cy="6858000"/>
          </a:xfrm>
          <a:prstGeom prst="rect">
            <a:avLst/>
          </a:prstGeom>
        </p:spPr>
      </p:pic>
      <p:sp>
        <p:nvSpPr>
          <p:cNvPr id="1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2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18FDD09-A185-8840-B7A3-F5865CE6F3DE}"/>
              </a:ext>
            </a:extLst>
          </p:cNvPr>
          <p:cNvSpPr txBox="1"/>
          <p:nvPr userDrawn="1"/>
        </p:nvSpPr>
        <p:spPr>
          <a:xfrm>
            <a:off x="7593712" y="777234"/>
            <a:ext cx="421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latin typeface="Marianne" panose="02000000000000000000" pitchFamily="2" charset="0"/>
              </a:rPr>
              <a:t>Direction générale des relations internationales</a:t>
            </a:r>
            <a:r>
              <a:rPr lang="fr-FR" sz="2000" b="1" baseline="0" dirty="0">
                <a:latin typeface="Marianne" panose="02000000000000000000" pitchFamily="2" charset="0"/>
              </a:rPr>
              <a:t> et de la stratégie</a:t>
            </a:r>
            <a:endParaRPr lang="fr-FR" sz="2000" dirty="0">
              <a:latin typeface="Marianne" panose="020000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248065-2D5B-0849-BE75-3B91972D312F}"/>
              </a:ext>
            </a:extLst>
          </p:cNvPr>
          <p:cNvSpPr/>
          <p:nvPr userDrawn="1"/>
        </p:nvSpPr>
        <p:spPr>
          <a:xfrm>
            <a:off x="520860" y="2707786"/>
            <a:ext cx="11823539" cy="36119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52A14207-0A0C-0F44-AB34-63EADE88A16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20861" y="2707785"/>
            <a:ext cx="11671140" cy="3611992"/>
          </a:xfrm>
        </p:spPr>
        <p:txBody>
          <a:bodyPr>
            <a:normAutofit/>
          </a:bodyPr>
          <a:lstStyle>
            <a:lvl1pPr marL="271463" indent="-271463">
              <a:defRPr sz="1500"/>
            </a:lvl1pPr>
            <a:lvl2pPr marL="607219" indent="-264319"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696865" y="2265680"/>
            <a:ext cx="11474245" cy="2296795"/>
          </a:xfrm>
        </p:spPr>
        <p:txBody>
          <a:bodyPr anchor="b">
            <a:normAutofit/>
          </a:bodyPr>
          <a:lstStyle>
            <a:lvl1pPr>
              <a:defRPr sz="3600" b="1" i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/>
          </p:nvPr>
        </p:nvSpPr>
        <p:spPr>
          <a:xfrm>
            <a:off x="696865" y="4589463"/>
            <a:ext cx="11474245" cy="1500187"/>
          </a:xfrm>
        </p:spPr>
        <p:txBody>
          <a:bodyPr>
            <a:normAutofit/>
          </a:bodyPr>
          <a:lstStyle>
            <a:lvl1pPr marL="0" indent="0">
              <a:buNone/>
              <a:defRPr sz="2800" b="0" i="0">
                <a:solidFill>
                  <a:schemeClr val="tx1"/>
                </a:solidFill>
                <a:latin typeface="Marianne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3485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B70F69CC-29A4-8442-80AB-B5C6193DF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Mars 2021</a:t>
            </a:r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FC55C6B-C44A-5246-A18F-1896B573D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488B7086-8A39-8B47-A8F0-35BCC483B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e la date 3"/>
          <p:cNvSpPr txBox="1">
            <a:spLocks/>
          </p:cNvSpPr>
          <p:nvPr userDrawn="1"/>
        </p:nvSpPr>
        <p:spPr>
          <a:xfrm>
            <a:off x="4943476" y="6403976"/>
            <a:ext cx="4665663" cy="373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100" dirty="0"/>
              <a:t>ATT-OP WEBINAIR </a:t>
            </a:r>
          </a:p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990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297" y="1533832"/>
            <a:ext cx="11493909" cy="3028644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34297" y="4542503"/>
            <a:ext cx="11493909" cy="154714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A3CF7E79-7EDA-6D49-A7E2-E3046507B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484E8D88-490D-9046-8829-F019A9292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63E40C65-8C8B-9C44-9399-B4499E598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18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0524" y="941441"/>
            <a:ext cx="11445875" cy="71164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93293" y="1797652"/>
            <a:ext cx="5518355" cy="464153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27057" y="1797652"/>
            <a:ext cx="5518355" cy="464153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B8AB4AF4-71F1-944B-808A-A1BDAE5BD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9C26BBB8-A720-374D-AA84-8F9F3AE51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2341293D-0E29-894A-8333-8A918FEC3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0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7340" y="1518163"/>
            <a:ext cx="5507999" cy="796411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7339" y="2505075"/>
            <a:ext cx="550800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329515" y="1518163"/>
            <a:ext cx="5517832" cy="7964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329512" y="2505075"/>
            <a:ext cx="550800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BE2D66F0-6808-504F-821F-8483E01EE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941441"/>
            <a:ext cx="11445875" cy="71164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FD1B3CDB-0DB6-1646-A8B5-117EABD398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3C6A7DF1-1414-A74C-8674-6B30D57DD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EAC90038-2AF3-0545-B037-4267D2707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129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CC268570-B8FE-E949-8A8F-72423855D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09032183-F936-054D-A560-2B8DE43AF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5EAC2AFD-26ED-7D4B-9529-EF9B309C7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341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11E42E1-1407-BC4B-9133-6797565D12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28593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DE877E33-C9EB-C14B-9191-9F214018A5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44893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288C4948-EB9F-E347-A9E1-CA10642FE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355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112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1FB6B8F2-303F-364E-BA76-A4EC7AC2804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" y="0"/>
            <a:ext cx="1218438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90524" y="941441"/>
            <a:ext cx="11445875" cy="711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0524" y="1828800"/>
            <a:ext cx="11445875" cy="4348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216851" y="6439186"/>
            <a:ext cx="819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3ADE06-6704-410B-82C5-87E850343931}" type="datetimeFigureOut">
              <a:rPr lang="fr-FR" smtClean="0"/>
              <a:pPr/>
              <a:t>19/03/2021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833151" y="6442832"/>
            <a:ext cx="3012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231876" y="6439186"/>
            <a:ext cx="569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2020538-C579-4E3D-ACA9-2DAFD688F1F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ZoneTexte 2">
            <a:extLst>
              <a:ext uri="{FF2B5EF4-FFF2-40B4-BE49-F238E27FC236}">
                <a16:creationId xmlns:a16="http://schemas.microsoft.com/office/drawing/2014/main" id="{212BD870-A5CF-154B-8D92-C0ED56DBC67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3799" y="6453873"/>
            <a:ext cx="629144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eaLnBrk="1" hangingPunct="1"/>
            <a:r>
              <a:rPr lang="fr-FR" altLang="fr-FR" sz="1000" b="1" i="0" dirty="0">
                <a:latin typeface="Marianne" panose="02000000000000000000" pitchFamily="2" charset="0"/>
              </a:rPr>
              <a:t>Direction générale des relations internationales</a:t>
            </a:r>
            <a:r>
              <a:rPr lang="fr-FR" altLang="fr-FR" sz="1000" b="1" i="0" baseline="0" dirty="0">
                <a:latin typeface="Marianne" panose="02000000000000000000" pitchFamily="2" charset="0"/>
              </a:rPr>
              <a:t> et de la stratégie</a:t>
            </a:r>
            <a:endParaRPr lang="fr-FR" altLang="fr-FR" sz="900" b="1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0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7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Marianne" panose="02000000000000000000" pitchFamily="2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179388" indent="-179388" algn="l" defTabSz="914400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arianne" panose="02000000000000000000" pitchFamily="2" charset="0"/>
          <a:ea typeface="Verdana" panose="020B0604030504040204" pitchFamily="34" charset="0"/>
          <a:cs typeface="Arial" panose="020B0604020202020204" pitchFamily="34" charset="0"/>
        </a:defRPr>
      </a:lvl1pPr>
      <a:lvl2pPr marL="447675" indent="-171450" algn="l" defTabSz="914400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arianne" panose="02000000000000000000" pitchFamily="2" charset="0"/>
          <a:ea typeface="Verdana" panose="020B0604030504040204" pitchFamily="34" charset="0"/>
          <a:cs typeface="Arial" panose="020B0604020202020204" pitchFamily="34" charset="0"/>
        </a:defRPr>
      </a:lvl2pPr>
      <a:lvl3pPr marL="717550" indent="-157163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100000"/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arianne" panose="02000000000000000000" pitchFamily="2" charset="0"/>
          <a:ea typeface="Verdana" panose="020B0604030504040204" pitchFamily="34" charset="0"/>
          <a:cs typeface="Arial" panose="020B0604020202020204" pitchFamily="34" charset="0"/>
        </a:defRPr>
      </a:lvl3pPr>
      <a:lvl4pPr marL="985838" indent="-130175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Marianne" panose="02000000000000000000" pitchFamily="2" charset="0"/>
          <a:ea typeface="Verdana" panose="020B0604030504040204" pitchFamily="34" charset="0"/>
          <a:cs typeface="Arial" panose="020B0604020202020204" pitchFamily="34" charset="0"/>
        </a:defRPr>
      </a:lvl4pPr>
      <a:lvl5pPr marL="1255713" indent="-147638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Marianne" panose="02000000000000000000" pitchFamily="2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DB13-EB55-43DA-8332-29E2C9B6F4C4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BE713-73C2-4826-9B8D-1A2EB6204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9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texte 2"/>
          <p:cNvSpPr txBox="1">
            <a:spLocks/>
          </p:cNvSpPr>
          <p:nvPr/>
        </p:nvSpPr>
        <p:spPr bwMode="auto">
          <a:xfrm>
            <a:off x="7382106" y="6332396"/>
            <a:ext cx="4557611" cy="1506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endParaRPr lang="fr-FR" altLang="fr-FR" sz="2000" dirty="0">
              <a:solidFill>
                <a:srgbClr val="898989"/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fr-FR" altLang="fr-FR" sz="3600" b="1" i="1" dirty="0">
              <a:solidFill>
                <a:srgbClr val="898989"/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fr-FR" altLang="fr-FR" sz="3600" b="1" i="1" dirty="0">
              <a:solidFill>
                <a:srgbClr val="898989"/>
              </a:solidFill>
            </a:endParaRPr>
          </a:p>
          <a:p>
            <a:pPr algn="r" eaLnBrk="1" hangingPunct="1">
              <a:buFont typeface="Arial" charset="0"/>
              <a:buNone/>
            </a:pPr>
            <a:r>
              <a:rPr lang="fr-FR" altLang="fr-FR" sz="2000" dirty="0">
                <a:solidFill>
                  <a:srgbClr val="898989"/>
                </a:solidFill>
              </a:rPr>
              <a:t> </a:t>
            </a:r>
          </a:p>
          <a:p>
            <a:pPr algn="r" eaLnBrk="1" hangingPunct="1">
              <a:buFont typeface="Arial" charset="0"/>
              <a:buNone/>
            </a:pPr>
            <a:endParaRPr lang="fr-FR" altLang="fr-FR" sz="2000" dirty="0">
              <a:solidFill>
                <a:srgbClr val="898989"/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fr-FR" altLang="fr-FR" sz="2000" dirty="0">
              <a:solidFill>
                <a:schemeClr val="bg1">
                  <a:lumMod val="50000"/>
                </a:schemeClr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fr-FR" altLang="fr-FR" sz="2000" dirty="0">
              <a:solidFill>
                <a:schemeClr val="bg1">
                  <a:lumMod val="50000"/>
                </a:schemeClr>
              </a:solidFill>
            </a:endParaRPr>
          </a:p>
          <a:p>
            <a:pPr algn="r" eaLnBrk="1" hangingPunct="1">
              <a:buFont typeface="Arial" charset="0"/>
              <a:buNone/>
            </a:pP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</a:rPr>
              <a:t>Etienne PARIS</a:t>
            </a:r>
          </a:p>
          <a:p>
            <a:pPr algn="r" eaLnBrk="1" hangingPunct="1">
              <a:buFont typeface="Arial" charset="0"/>
              <a:buNone/>
            </a:pP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</a:rPr>
              <a:t>WEBINAIR ATT OP, mars 2021</a:t>
            </a:r>
          </a:p>
          <a:p>
            <a:pPr algn="r" eaLnBrk="1" hangingPunct="1">
              <a:buFont typeface="Arial" charset="0"/>
              <a:buNone/>
            </a:pPr>
            <a:endParaRPr lang="fr-FR" altLang="fr-FR" sz="2000" dirty="0">
              <a:solidFill>
                <a:srgbClr val="898989"/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fr-FR" altLang="fr-FR" sz="2000" dirty="0">
              <a:solidFill>
                <a:srgbClr val="898989"/>
              </a:solidFill>
            </a:endParaRPr>
          </a:p>
          <a:p>
            <a:pPr algn="r" eaLnBrk="1" hangingPunct="1">
              <a:buFont typeface="Arial" charset="0"/>
              <a:buNone/>
            </a:pPr>
            <a:r>
              <a:rPr lang="fr-FR" altLang="fr-FR" sz="2000" dirty="0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845389" y="2238692"/>
            <a:ext cx="10982817" cy="2500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Contrôle des exportations d’ARMEMENT, Vérifications et enquêtes AUPRES des exportateurs</a:t>
            </a:r>
          </a:p>
          <a:p>
            <a:pPr>
              <a:defRPr/>
            </a:pPr>
            <a:endParaRPr lang="en-US" sz="3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US" sz="3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Arms Export Control in France</a:t>
            </a:r>
            <a:endParaRPr lang="fr-FR" sz="36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fr-FR" sz="3600" i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ExporterS</a:t>
            </a:r>
            <a:r>
              <a:rPr lang="fr-FR" sz="3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 Compliance</a:t>
            </a:r>
          </a:p>
          <a:p>
            <a:pPr>
              <a:defRPr/>
            </a:pPr>
            <a:endParaRPr lang="fr-FR" sz="3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26" name="ZoneTexte 1"/>
          <p:cNvSpPr txBox="1">
            <a:spLocks noChangeArrowheads="1"/>
          </p:cNvSpPr>
          <p:nvPr/>
        </p:nvSpPr>
        <p:spPr bwMode="auto">
          <a:xfrm>
            <a:off x="2295525" y="115889"/>
            <a:ext cx="748665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Répartition des postes d’AD par armée / service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353961" y="5710340"/>
            <a:ext cx="11474245" cy="150018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80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altLang="fr-FR" dirty="0"/>
              <a:t>8 – CONCLUSION: 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fr-FR" dirty="0"/>
              <a:t>Le </a:t>
            </a:r>
            <a:r>
              <a:rPr lang="en-US" altLang="fr-FR" dirty="0" err="1"/>
              <a:t>contrôle</a:t>
            </a:r>
            <a:r>
              <a:rPr lang="en-US" altLang="fr-FR" dirty="0"/>
              <a:t> a posteriori des </a:t>
            </a:r>
            <a:r>
              <a:rPr lang="en-US" altLang="fr-FR" dirty="0" err="1"/>
              <a:t>entreprises</a:t>
            </a:r>
            <a:r>
              <a:rPr lang="en-US" altLang="fr-FR" dirty="0"/>
              <a:t> </a:t>
            </a:r>
            <a:r>
              <a:rPr lang="en-US" altLang="fr-FR" dirty="0" err="1"/>
              <a:t>est</a:t>
            </a:r>
            <a:r>
              <a:rPr lang="en-US" altLang="fr-FR" dirty="0"/>
              <a:t> </a:t>
            </a:r>
            <a:r>
              <a:rPr lang="en-US" altLang="fr-FR" dirty="0" err="1"/>
              <a:t>une</a:t>
            </a:r>
            <a:r>
              <a:rPr lang="en-US" altLang="fr-FR" dirty="0"/>
              <a:t> part </a:t>
            </a:r>
            <a:r>
              <a:rPr lang="en-US" altLang="fr-FR" dirty="0" err="1"/>
              <a:t>nécessaire</a:t>
            </a:r>
            <a:r>
              <a:rPr lang="en-US" altLang="fr-FR" dirty="0"/>
              <a:t> de la </a:t>
            </a:r>
            <a:r>
              <a:rPr lang="en-US" altLang="fr-FR" dirty="0" err="1"/>
              <a:t>crédibilité</a:t>
            </a:r>
            <a:r>
              <a:rPr lang="en-US" altLang="fr-FR" dirty="0"/>
              <a:t> du </a:t>
            </a:r>
            <a:r>
              <a:rPr lang="en-US" altLang="fr-FR" dirty="0" err="1"/>
              <a:t>système</a:t>
            </a:r>
            <a:r>
              <a:rPr lang="en-US" altLang="fr-FR" dirty="0"/>
              <a:t> de </a:t>
            </a:r>
            <a:r>
              <a:rPr lang="en-US" altLang="fr-FR" dirty="0" err="1"/>
              <a:t>contrôle</a:t>
            </a:r>
            <a:r>
              <a:rPr lang="en-US" altLang="fr-FR" dirty="0"/>
              <a:t>. </a:t>
            </a:r>
            <a:r>
              <a:rPr lang="en-US" altLang="fr-FR" sz="1800" i="1" dirty="0">
                <a:solidFill>
                  <a:schemeClr val="accent1"/>
                </a:solidFill>
              </a:rPr>
              <a:t>Ex-post control of companies is important and necessary to the credibility of the export control</a:t>
            </a:r>
          </a:p>
          <a:p>
            <a:pPr algn="just"/>
            <a:r>
              <a:rPr lang="fr-FR" altLang="fr-FR" i="1" dirty="0">
                <a:solidFill>
                  <a:schemeClr val="accent1"/>
                </a:solidFill>
              </a:rPr>
              <a:t> </a:t>
            </a:r>
            <a:r>
              <a:rPr lang="fr-FR" altLang="fr-FR" dirty="0"/>
              <a:t>Il permet de construire la confiance entre l’administration et les entreprises. </a:t>
            </a:r>
            <a:r>
              <a:rPr lang="en-US" altLang="fr-FR" i="1" dirty="0">
                <a:solidFill>
                  <a:schemeClr val="accent1"/>
                </a:solidFill>
              </a:rPr>
              <a:t>It helps Administration and Companies to build  to have confidence in each other.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dirty="0"/>
              <a:t>Réduction des contrôles ex ante</a:t>
            </a:r>
            <a:r>
              <a:rPr lang="en-US" altLang="fr-FR" dirty="0"/>
              <a:t>. </a:t>
            </a:r>
            <a:r>
              <a:rPr lang="en-US" altLang="fr-FR" i="1" dirty="0">
                <a:solidFill>
                  <a:schemeClr val="accent1"/>
                </a:solidFill>
              </a:rPr>
              <a:t>Reduction of ex ante control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dirty="0"/>
              <a:t>Une bonne connaissance de la base industrielle </a:t>
            </a:r>
            <a:r>
              <a:rPr lang="fr-FR" altLang="fr-FR"/>
              <a:t>de défense</a:t>
            </a:r>
            <a:r>
              <a:rPr lang="en-US" altLang="fr-FR" dirty="0"/>
              <a:t>. </a:t>
            </a:r>
            <a:r>
              <a:rPr lang="en-US" altLang="fr-FR" i="1" dirty="0">
                <a:solidFill>
                  <a:schemeClr val="accent1"/>
                </a:solidFill>
              </a:rPr>
              <a:t>A very good knowledge in situ of the French industrial base (SME) by the FR MOD</a:t>
            </a:r>
            <a:endParaRPr lang="fr-FR" altLang="fr-FR" i="1" dirty="0">
              <a:solidFill>
                <a:schemeClr val="accent1"/>
              </a:solidFill>
            </a:endParaRPr>
          </a:p>
        </p:txBody>
      </p:sp>
      <p:sp>
        <p:nvSpPr>
          <p:cNvPr id="2355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200"/>
              <a:t>  </a:t>
            </a:r>
            <a:fld id="{390F2E93-6BEE-40B1-B370-AA69D266C14A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r>
              <a:rPr lang="fr-FR" altLang="fr-FR" sz="1200"/>
              <a:t>/10 </a:t>
            </a:r>
          </a:p>
        </p:txBody>
      </p:sp>
    </p:spTree>
    <p:extLst>
      <p:ext uri="{BB962C8B-B14F-4D97-AF65-F5344CB8AC3E}">
        <p14:creationId xmlns:p14="http://schemas.microsoft.com/office/powerpoint/2010/main" val="376305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5664200" y="6403976"/>
            <a:ext cx="3944938" cy="373063"/>
          </a:xfrm>
        </p:spPr>
        <p:txBody>
          <a:bodyPr/>
          <a:lstStyle/>
          <a:p>
            <a:pPr>
              <a:defRPr/>
            </a:pPr>
            <a:r>
              <a:rPr lang="fr-FR" dirty="0"/>
              <a:t>CGA </a:t>
            </a:r>
            <a:r>
              <a:rPr lang="fr-FR" dirty="0" err="1"/>
              <a:t>Presentation</a:t>
            </a:r>
            <a:r>
              <a:rPr lang="fr-FR" dirty="0"/>
              <a:t> - </a:t>
            </a:r>
            <a:r>
              <a:rPr lang="fr-FR" dirty="0" err="1"/>
              <a:t>Visit</a:t>
            </a:r>
            <a:r>
              <a:rPr lang="fr-FR" dirty="0"/>
              <a:t> US </a:t>
            </a:r>
            <a:r>
              <a:rPr lang="fr-FR" dirty="0" err="1"/>
              <a:t>DoD</a:t>
            </a:r>
            <a:r>
              <a:rPr lang="fr-FR" dirty="0"/>
              <a:t> DTSA </a:t>
            </a:r>
          </a:p>
        </p:txBody>
      </p:sp>
      <p:sp>
        <p:nvSpPr>
          <p:cNvPr id="15363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EAC9B7-618E-4637-A01C-8F787CD64B80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r>
              <a:rPr lang="fr-FR" altLang="fr-FR" sz="1200"/>
              <a:t>/10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fontAlgn="base">
              <a:spcAft>
                <a:spcPct val="0"/>
              </a:spcAft>
              <a:defRPr/>
            </a:pPr>
            <a:r>
              <a:rPr lang="fr-FR" altLang="fr-FR" dirty="0"/>
              <a:t>SOMMAIRE  - </a:t>
            </a:r>
            <a:r>
              <a:rPr lang="fr-FR" altLang="fr-FR" sz="3600" i="1" cap="all" dirty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+mj-cs"/>
              </a:rPr>
              <a:t>CONTENT</a:t>
            </a:r>
          </a:p>
        </p:txBody>
      </p:sp>
      <p:sp>
        <p:nvSpPr>
          <p:cNvPr id="15372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FR" dirty="0"/>
              <a:t>1: Rappel des principes et objectifs du contrôle export - </a:t>
            </a:r>
            <a:r>
              <a:rPr lang="fr-FR" altLang="fr-FR" i="1" dirty="0" err="1">
                <a:solidFill>
                  <a:srgbClr val="0070C0"/>
                </a:solidFill>
              </a:rPr>
              <a:t>Principles</a:t>
            </a:r>
            <a:r>
              <a:rPr lang="fr-FR" altLang="fr-FR" i="1" dirty="0">
                <a:solidFill>
                  <a:srgbClr val="0070C0"/>
                </a:solidFill>
              </a:rPr>
              <a:t> &amp; Objectives</a:t>
            </a:r>
          </a:p>
          <a:p>
            <a:pPr eaLnBrk="1" hangingPunct="1"/>
            <a:r>
              <a:rPr lang="fr-FR" altLang="fr-FR" dirty="0"/>
              <a:t>2: Les obligations des exportateurs - </a:t>
            </a:r>
            <a:r>
              <a:rPr lang="fr-FR" altLang="fr-FR" i="1" dirty="0">
                <a:solidFill>
                  <a:srgbClr val="0070C0"/>
                </a:solidFill>
              </a:rPr>
              <a:t>Exporter Obligations</a:t>
            </a:r>
          </a:p>
          <a:p>
            <a:r>
              <a:rPr lang="fr-FR" altLang="fr-FR" dirty="0"/>
              <a:t>3: Le processus de vérification - </a:t>
            </a:r>
            <a:r>
              <a:rPr lang="fr-FR" altLang="fr-FR" i="1" dirty="0">
                <a:solidFill>
                  <a:srgbClr val="0070C0"/>
                </a:solidFill>
              </a:rPr>
              <a:t>Control </a:t>
            </a:r>
            <a:r>
              <a:rPr lang="fr-FR" altLang="fr-FR" i="1" dirty="0" err="1">
                <a:solidFill>
                  <a:srgbClr val="0070C0"/>
                </a:solidFill>
              </a:rPr>
              <a:t>process</a:t>
            </a:r>
            <a:endParaRPr lang="fr-FR" altLang="fr-FR" i="1" dirty="0">
              <a:solidFill>
                <a:srgbClr val="0070C0"/>
              </a:solidFill>
            </a:endParaRPr>
          </a:p>
          <a:p>
            <a:r>
              <a:rPr lang="fr-FR" altLang="fr-FR" dirty="0"/>
              <a:t>4: Suites données - </a:t>
            </a:r>
            <a:r>
              <a:rPr lang="fr-FR" altLang="fr-FR" i="1" dirty="0" err="1">
                <a:solidFill>
                  <a:srgbClr val="0070C0"/>
                </a:solidFill>
              </a:rPr>
              <a:t>Consequences</a:t>
            </a:r>
            <a:endParaRPr lang="fr-FR" altLang="fr-FR" i="1" dirty="0">
              <a:solidFill>
                <a:srgbClr val="0070C0"/>
              </a:solidFill>
            </a:endParaRPr>
          </a:p>
          <a:p>
            <a:r>
              <a:rPr lang="fr-FR" altLang="fr-FR" dirty="0"/>
              <a:t>5: Peines - </a:t>
            </a:r>
            <a:r>
              <a:rPr lang="fr-FR" altLang="fr-FR" i="1" dirty="0">
                <a:solidFill>
                  <a:srgbClr val="0070C0"/>
                </a:solidFill>
              </a:rPr>
              <a:t>Penalties</a:t>
            </a:r>
          </a:p>
          <a:p>
            <a:pPr eaLnBrk="1" hangingPunct="1"/>
            <a:r>
              <a:rPr lang="fr-FR" altLang="fr-FR" dirty="0"/>
              <a:t>6:  Mise en demeure administrative </a:t>
            </a:r>
            <a:r>
              <a:rPr lang="fr-FR" altLang="fr-FR" i="1" dirty="0">
                <a:solidFill>
                  <a:srgbClr val="0070C0"/>
                </a:solidFill>
              </a:rPr>
              <a:t>The Administrative </a:t>
            </a:r>
            <a:r>
              <a:rPr lang="fr-FR" altLang="fr-FR" i="1" dirty="0" err="1">
                <a:solidFill>
                  <a:srgbClr val="0070C0"/>
                </a:solidFill>
              </a:rPr>
              <a:t>Injunction</a:t>
            </a:r>
            <a:endParaRPr lang="fr-FR" altLang="fr-FR" i="1" dirty="0">
              <a:solidFill>
                <a:srgbClr val="0070C0"/>
              </a:solidFill>
            </a:endParaRPr>
          </a:p>
          <a:p>
            <a:pPr eaLnBrk="1" hangingPunct="1"/>
            <a:r>
              <a:rPr lang="fr-FR" altLang="fr-FR" dirty="0"/>
              <a:t>7: Activity in 2019	</a:t>
            </a:r>
          </a:p>
          <a:p>
            <a:pPr eaLnBrk="1" hangingPunct="1"/>
            <a:r>
              <a:rPr lang="fr-FR" altLang="fr-FR" dirty="0"/>
              <a:t>8: Conclusion</a:t>
            </a:r>
          </a:p>
          <a:p>
            <a:pPr eaLnBrk="1" hangingPunct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06619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fr-FR" dirty="0"/>
              <a:t>1 – Rappel des principes et objectifs du contrôle export- </a:t>
            </a:r>
            <a:r>
              <a:rPr lang="fr-FR" altLang="fr-FR" sz="2700" i="1" dirty="0">
                <a:solidFill>
                  <a:srgbClr val="0070C0"/>
                </a:solidFill>
              </a:rPr>
              <a:t>PRINCIPLES AND OBJECTIVES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fr-FR" altLang="fr-FR" dirty="0">
                <a:latin typeface="Arial" panose="020B0604020202020204" pitchFamily="34" charset="0"/>
              </a:rPr>
              <a:t>Régime de prohibition - </a:t>
            </a:r>
            <a:r>
              <a:rPr lang="fr-FR" altLang="fr-FR" sz="1800" i="1" dirty="0">
                <a:solidFill>
                  <a:srgbClr val="0070C0"/>
                </a:solidFill>
                <a:latin typeface="Arial" panose="020B0604020202020204" pitchFamily="34" charset="0"/>
              </a:rPr>
              <a:t>Prohibition </a:t>
            </a:r>
            <a:r>
              <a:rPr lang="fr-FR" altLang="fr-FR" sz="1800" i="1" dirty="0" err="1">
                <a:solidFill>
                  <a:srgbClr val="0070C0"/>
                </a:solidFill>
                <a:latin typeface="Arial" panose="020B0604020202020204" pitchFamily="34" charset="0"/>
              </a:rPr>
              <a:t>regime</a:t>
            </a:r>
            <a:endParaRPr lang="fr-FR" altLang="fr-FR" sz="1800" i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Arial" panose="020B0604020202020204" pitchFamily="34" charset="0"/>
              </a:rPr>
              <a:t>Les Operations (fabrication, commerce, </a:t>
            </a:r>
            <a:r>
              <a:rPr lang="en-US" dirty="0" err="1">
                <a:latin typeface="Arial" panose="020B0604020202020204" pitchFamily="34" charset="0"/>
              </a:rPr>
              <a:t>intermédiation</a:t>
            </a:r>
            <a:r>
              <a:rPr lang="en-US" dirty="0">
                <a:latin typeface="Arial" panose="020B0604020202020204" pitchFamily="34" charset="0"/>
              </a:rPr>
              <a:t>, exportation) </a:t>
            </a:r>
            <a:r>
              <a:rPr lang="en-US" dirty="0" err="1">
                <a:latin typeface="Arial" panose="020B0604020202020204" pitchFamily="34" charset="0"/>
              </a:rPr>
              <a:t>liées</a:t>
            </a:r>
            <a:r>
              <a:rPr lang="en-US" dirty="0">
                <a:latin typeface="Arial" panose="020B0604020202020204" pitchFamily="34" charset="0"/>
              </a:rPr>
              <a:t> aux </a:t>
            </a:r>
            <a:r>
              <a:rPr lang="en-US" dirty="0" err="1">
                <a:latin typeface="Arial" panose="020B0604020202020204" pitchFamily="34" charset="0"/>
              </a:rPr>
              <a:t>armements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sont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prohibées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sauf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autorisation</a:t>
            </a:r>
            <a:r>
              <a:rPr lang="en-US" dirty="0">
                <a:latin typeface="Arial" panose="020B0604020202020204" pitchFamily="34" charset="0"/>
              </a:rPr>
              <a:t>  </a:t>
            </a:r>
            <a:r>
              <a:rPr lang="en-US" sz="1400" i="1" dirty="0">
                <a:solidFill>
                  <a:srgbClr val="0070C0"/>
                </a:solidFill>
                <a:latin typeface="Arial" panose="020B0604020202020204" pitchFamily="34" charset="0"/>
              </a:rPr>
              <a:t>Operations (production, trade, brokerage, exportation) related to armament are prohibited unless authorized</a:t>
            </a:r>
          </a:p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Les </a:t>
            </a:r>
            <a:r>
              <a:rPr lang="en-US" dirty="0" err="1">
                <a:latin typeface="Arial" panose="020B0604020202020204" pitchFamily="34" charset="0"/>
              </a:rPr>
              <a:t>principes</a:t>
            </a:r>
            <a:r>
              <a:rPr lang="en-US" dirty="0">
                <a:latin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</a:rPr>
              <a:t>contrôle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sont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fixés</a:t>
            </a:r>
            <a:r>
              <a:rPr lang="en-US" dirty="0">
                <a:latin typeface="Arial" panose="020B0604020202020204" pitchFamily="34" charset="0"/>
              </a:rPr>
              <a:t> par la </a:t>
            </a:r>
            <a:r>
              <a:rPr lang="en-US" dirty="0" err="1">
                <a:latin typeface="Arial" panose="020B0604020202020204" pitchFamily="34" charset="0"/>
              </a:rPr>
              <a:t>loi</a:t>
            </a:r>
            <a:r>
              <a:rPr lang="en-US" dirty="0">
                <a:latin typeface="Arial" panose="020B0604020202020204" pitchFamily="34" charset="0"/>
              </a:rPr>
              <a:t>.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rgbClr val="0070C0"/>
                </a:solidFill>
                <a:latin typeface="Arial" panose="020B0604020202020204" pitchFamily="34" charset="0"/>
              </a:rPr>
              <a:t>Principle of control set out in French Law </a:t>
            </a:r>
          </a:p>
          <a:p>
            <a:pPr marL="727075">
              <a:buFont typeface="Wingdings" panose="05000000000000000000" pitchFamily="2" charset="2"/>
              <a:buChar char="Ø"/>
              <a:defRPr/>
            </a:pPr>
            <a:r>
              <a:rPr lang="fr-FR" altLang="fr-FR" sz="1800" u="sng" dirty="0">
                <a:latin typeface="Arial" panose="020B0604020202020204" pitchFamily="34" charset="0"/>
              </a:rPr>
              <a:t>Le Premier ministre délivre les autorisations (contrôle à priori) </a:t>
            </a:r>
            <a:r>
              <a:rPr lang="fr-FR" altLang="fr-FR" sz="1200" i="1" dirty="0">
                <a:solidFill>
                  <a:srgbClr val="0070C0"/>
                </a:solidFill>
                <a:latin typeface="Arial" panose="020B0604020202020204" pitchFamily="34" charset="0"/>
              </a:rPr>
              <a:t>The PM </a:t>
            </a:r>
            <a:r>
              <a:rPr lang="fr-FR" altLang="fr-FR" sz="1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grants</a:t>
            </a:r>
            <a:r>
              <a:rPr lang="fr-FR" altLang="fr-FR" sz="1200" i="1" dirty="0">
                <a:solidFill>
                  <a:srgbClr val="0070C0"/>
                </a:solidFill>
                <a:latin typeface="Arial" panose="020B0604020202020204" pitchFamily="34" charset="0"/>
              </a:rPr>
              <a:t> an </a:t>
            </a:r>
            <a:r>
              <a:rPr lang="fr-FR" altLang="fr-FR" sz="1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authorization</a:t>
            </a:r>
            <a:r>
              <a:rPr lang="fr-FR" altLang="fr-FR" sz="1200" i="1" dirty="0">
                <a:solidFill>
                  <a:srgbClr val="0070C0"/>
                </a:solidFill>
                <a:latin typeface="Arial" panose="020B0604020202020204" pitchFamily="34" charset="0"/>
              </a:rPr>
              <a:t> (ex-ante control)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fr-FR" altLang="fr-FR" sz="1800" dirty="0">
                <a:latin typeface="Arial" panose="020B0604020202020204" pitchFamily="34" charset="0"/>
              </a:rPr>
              <a:t>De vérifications sont faites durant ou après les opérations d’exportations </a:t>
            </a:r>
            <a:r>
              <a:rPr lang="fr-FR" altLang="fr-FR" sz="1400" i="1" u="sng" dirty="0">
                <a:solidFill>
                  <a:srgbClr val="0070C0"/>
                </a:solidFill>
                <a:latin typeface="Arial" panose="020B0604020202020204" pitchFamily="34" charset="0"/>
              </a:rPr>
              <a:t>Control </a:t>
            </a:r>
            <a:r>
              <a:rPr lang="fr-FR" altLang="fr-FR" sz="1400" i="1" u="sng" dirty="0" err="1">
                <a:solidFill>
                  <a:srgbClr val="0070C0"/>
                </a:solidFill>
                <a:latin typeface="Arial" panose="020B0604020202020204" pitchFamily="34" charset="0"/>
              </a:rPr>
              <a:t>occurs</a:t>
            </a:r>
            <a:r>
              <a:rPr lang="fr-FR" altLang="fr-FR" sz="1400" i="1" u="sng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altLang="fr-FR" sz="1400" i="1" u="sng" dirty="0" err="1">
                <a:solidFill>
                  <a:srgbClr val="0070C0"/>
                </a:solidFill>
                <a:latin typeface="Arial" panose="020B0604020202020204" pitchFamily="34" charset="0"/>
              </a:rPr>
              <a:t>after</a:t>
            </a:r>
            <a:r>
              <a:rPr lang="fr-FR" altLang="fr-FR" sz="1400" i="1" u="sng" dirty="0">
                <a:solidFill>
                  <a:srgbClr val="0070C0"/>
                </a:solidFill>
                <a:latin typeface="Arial" panose="020B0604020202020204" pitchFamily="34" charset="0"/>
              </a:rPr>
              <a:t> or </a:t>
            </a:r>
            <a:r>
              <a:rPr lang="fr-FR" altLang="fr-FR" sz="1400" i="1" u="sng" dirty="0" err="1">
                <a:solidFill>
                  <a:srgbClr val="0070C0"/>
                </a:solidFill>
                <a:latin typeface="Arial" panose="020B0604020202020204" pitchFamily="34" charset="0"/>
              </a:rPr>
              <a:t>during</a:t>
            </a:r>
            <a:r>
              <a:rPr lang="fr-FR" altLang="fr-FR" sz="1400" i="1" u="sng" dirty="0">
                <a:solidFill>
                  <a:srgbClr val="0070C0"/>
                </a:solidFill>
                <a:latin typeface="Arial" panose="020B0604020202020204" pitchFamily="34" charset="0"/>
              </a:rPr>
              <a:t> the export </a:t>
            </a:r>
            <a:r>
              <a:rPr lang="fr-FR" altLang="fr-FR" sz="1400" i="1" u="sng" dirty="0" err="1">
                <a:solidFill>
                  <a:srgbClr val="0070C0"/>
                </a:solidFill>
                <a:latin typeface="Arial" panose="020B0604020202020204" pitchFamily="34" charset="0"/>
              </a:rPr>
              <a:t>operation</a:t>
            </a:r>
            <a:r>
              <a:rPr lang="fr-FR" altLang="fr-FR" sz="1400" i="1" u="sng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altLang="fr-FR" sz="1400" i="1" dirty="0">
                <a:solidFill>
                  <a:srgbClr val="0070C0"/>
                </a:solidFill>
                <a:latin typeface="Arial" panose="020B0604020202020204" pitchFamily="34" charset="0"/>
              </a:rPr>
              <a:t>(ex post control)</a:t>
            </a:r>
          </a:p>
          <a:p>
            <a:pPr algn="just" eaLnBrk="1" hangingPunct="1">
              <a:defRPr/>
            </a:pPr>
            <a:r>
              <a:rPr lang="fr-FR" altLang="fr-FR" dirty="0">
                <a:latin typeface="Arial" panose="020B0604020202020204" pitchFamily="34" charset="0"/>
              </a:rPr>
              <a:t>Un système de contrôle complet </a:t>
            </a:r>
            <a:r>
              <a:rPr lang="fr-FR" altLang="fr-FR" sz="1600" i="1" dirty="0">
                <a:solidFill>
                  <a:srgbClr val="0070C0"/>
                </a:solidFill>
                <a:latin typeface="Arial" panose="020B0604020202020204" pitchFamily="34" charset="0"/>
              </a:rPr>
              <a:t>A </a:t>
            </a:r>
            <a:r>
              <a:rPr lang="fr-FR" altLang="fr-FR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comprehensive</a:t>
            </a:r>
            <a:r>
              <a:rPr lang="fr-FR" altLang="fr-FR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control system</a:t>
            </a:r>
          </a:p>
          <a:p>
            <a:pPr marL="715963" indent="-361950" algn="just">
              <a:buFont typeface="Wingdings" panose="05000000000000000000" pitchFamily="2" charset="2"/>
              <a:buChar char="Ø"/>
              <a:defRPr/>
            </a:pPr>
            <a:r>
              <a:rPr lang="fr-FR" altLang="fr-FR" dirty="0">
                <a:latin typeface="Arial" panose="020B0604020202020204" pitchFamily="34" charset="0"/>
              </a:rPr>
              <a:t>L’utilisation des licence est vérifiée </a:t>
            </a:r>
            <a:r>
              <a:rPr lang="fr-FR" altLang="fr-FR" sz="1800" dirty="0">
                <a:latin typeface="Arial" panose="020B0604020202020204" pitchFamily="34" charset="0"/>
              </a:rPr>
              <a:t>-  </a:t>
            </a:r>
            <a:r>
              <a:rPr lang="fr-FR" altLang="fr-FR" sz="1600" i="1" dirty="0">
                <a:solidFill>
                  <a:srgbClr val="0070C0"/>
                </a:solidFill>
                <a:latin typeface="Arial" panose="020B0604020202020204" pitchFamily="34" charset="0"/>
              </a:rPr>
              <a:t>The use of the single </a:t>
            </a:r>
            <a:r>
              <a:rPr lang="fr-FR" altLang="fr-FR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license</a:t>
            </a:r>
            <a:r>
              <a:rPr lang="fr-FR" altLang="fr-FR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altLang="fr-FR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is</a:t>
            </a:r>
            <a:r>
              <a:rPr lang="fr-FR" altLang="fr-FR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altLang="fr-FR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secure</a:t>
            </a:r>
            <a:endParaRPr lang="fr-FR" altLang="fr-FR" sz="1600" i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715963" indent="-361950" algn="just">
              <a:buFont typeface="Wingdings" panose="05000000000000000000" pitchFamily="2" charset="2"/>
              <a:buChar char="Ø"/>
              <a:defRPr/>
            </a:pPr>
            <a:r>
              <a:rPr lang="fr-FR" altLang="fr-FR" sz="1800" dirty="0">
                <a:latin typeface="Arial" panose="020B0604020202020204" pitchFamily="34" charset="0"/>
              </a:rPr>
              <a:t>Les entreprises sont responsables - </a:t>
            </a:r>
            <a:r>
              <a:rPr lang="fr-FR" altLang="fr-FR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Companies</a:t>
            </a:r>
            <a:r>
              <a:rPr lang="fr-FR" altLang="fr-FR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are </a:t>
            </a:r>
            <a:r>
              <a:rPr lang="fr-FR" altLang="fr-FR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accountable</a:t>
            </a:r>
            <a:r>
              <a:rPr lang="fr-FR" altLang="fr-FR" sz="1600" i="1" dirty="0">
                <a:latin typeface="Arial" panose="020B0604020202020204" pitchFamily="34" charset="0"/>
              </a:rPr>
              <a:t> </a:t>
            </a:r>
          </a:p>
          <a:p>
            <a:pPr marL="715963" indent="-361950">
              <a:buFont typeface="Wingdings" panose="05000000000000000000" pitchFamily="2" charset="2"/>
              <a:buChar char="Ø"/>
              <a:defRPr/>
            </a:pPr>
            <a:r>
              <a:rPr lang="fr-FR" altLang="fr-FR" sz="1800" dirty="0">
                <a:latin typeface="Arial" panose="020B0604020202020204" pitchFamily="34" charset="0"/>
              </a:rPr>
              <a:t>Responsabilité pénale en cas de violation - </a:t>
            </a:r>
            <a:r>
              <a:rPr lang="fr-FR" altLang="fr-FR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Criminal</a:t>
            </a:r>
            <a:r>
              <a:rPr lang="fr-FR" altLang="fr-FR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altLang="fr-FR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liability</a:t>
            </a:r>
            <a:r>
              <a:rPr lang="fr-FR" altLang="fr-FR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in case of violation</a:t>
            </a:r>
          </a:p>
        </p:txBody>
      </p:sp>
      <p:sp>
        <p:nvSpPr>
          <p:cNvPr id="1638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80CE026-A018-486A-8E85-5D53EFDFE9E2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r>
              <a:rPr lang="fr-FR" altLang="fr-FR" sz="1200"/>
              <a:t>/10 </a:t>
            </a:r>
          </a:p>
        </p:txBody>
      </p:sp>
    </p:spTree>
    <p:extLst>
      <p:ext uri="{BB962C8B-B14F-4D97-AF65-F5344CB8AC3E}">
        <p14:creationId xmlns:p14="http://schemas.microsoft.com/office/powerpoint/2010/main" val="56505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2 – Les obligations des exportateurs </a:t>
            </a:r>
            <a:r>
              <a:rPr lang="fr-FR" altLang="fr-FR" sz="3100" dirty="0">
                <a:solidFill>
                  <a:srgbClr val="0070C0"/>
                </a:solidFill>
              </a:rPr>
              <a:t>EXPORTER OBLIGATIONS</a:t>
            </a:r>
            <a:endParaRPr lang="fr-FR" altLang="fr-FR" dirty="0">
              <a:solidFill>
                <a:srgbClr val="0070C0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06450" lvl="1" algn="just">
              <a:buFont typeface="Wingdings" panose="05000000000000000000" pitchFamily="2" charset="2"/>
              <a:buChar char="Ø"/>
            </a:pPr>
            <a:r>
              <a:rPr lang="fr-FR" altLang="fr-FR" sz="2400" dirty="0"/>
              <a:t>S’assurer que les matériels et les opérations associées respectent les licences. </a:t>
            </a:r>
            <a:r>
              <a:rPr lang="fr-FR" altLang="fr-FR" sz="2000" i="1" dirty="0" err="1">
                <a:solidFill>
                  <a:srgbClr val="0070C0"/>
                </a:solidFill>
              </a:rPr>
              <a:t>Ensure</a:t>
            </a:r>
            <a:r>
              <a:rPr lang="fr-FR" altLang="fr-FR" sz="2000" i="1" dirty="0">
                <a:solidFill>
                  <a:srgbClr val="0070C0"/>
                </a:solidFill>
              </a:rPr>
              <a:t> </a:t>
            </a:r>
            <a:r>
              <a:rPr lang="fr-FR" altLang="fr-FR" sz="2000" i="1" dirty="0" err="1">
                <a:solidFill>
                  <a:srgbClr val="0070C0"/>
                </a:solidFill>
              </a:rPr>
              <a:t>that</a:t>
            </a:r>
            <a:r>
              <a:rPr lang="fr-FR" altLang="fr-FR" sz="2000" i="1" dirty="0">
                <a:solidFill>
                  <a:srgbClr val="0070C0"/>
                </a:solidFill>
              </a:rPr>
              <a:t> the </a:t>
            </a:r>
            <a:r>
              <a:rPr lang="fr-FR" altLang="fr-FR" sz="2000" i="1" dirty="0" err="1">
                <a:solidFill>
                  <a:srgbClr val="0070C0"/>
                </a:solidFill>
              </a:rPr>
              <a:t>equipment</a:t>
            </a:r>
            <a:r>
              <a:rPr lang="fr-FR" altLang="fr-FR" sz="2000" i="1" dirty="0">
                <a:solidFill>
                  <a:srgbClr val="0070C0"/>
                </a:solidFill>
              </a:rPr>
              <a:t> et </a:t>
            </a:r>
            <a:r>
              <a:rPr lang="fr-FR" altLang="fr-FR" sz="2000" i="1" dirty="0" err="1">
                <a:solidFill>
                  <a:srgbClr val="0070C0"/>
                </a:solidFill>
              </a:rPr>
              <a:t>related</a:t>
            </a:r>
            <a:r>
              <a:rPr lang="fr-FR" altLang="fr-FR" sz="2000" i="1" dirty="0">
                <a:solidFill>
                  <a:srgbClr val="0070C0"/>
                </a:solidFill>
              </a:rPr>
              <a:t> </a:t>
            </a:r>
            <a:r>
              <a:rPr lang="fr-FR" altLang="fr-FR" sz="2000" i="1" dirty="0" err="1">
                <a:solidFill>
                  <a:srgbClr val="0070C0"/>
                </a:solidFill>
              </a:rPr>
              <a:t>operations</a:t>
            </a:r>
            <a:r>
              <a:rPr lang="fr-FR" altLang="fr-FR" sz="2000" i="1" dirty="0">
                <a:solidFill>
                  <a:srgbClr val="0070C0"/>
                </a:solidFill>
              </a:rPr>
              <a:t>  </a:t>
            </a:r>
            <a:r>
              <a:rPr lang="fr-FR" altLang="fr-FR" sz="2000" i="1" dirty="0" err="1">
                <a:solidFill>
                  <a:srgbClr val="0070C0"/>
                </a:solidFill>
              </a:rPr>
              <a:t>comply</a:t>
            </a:r>
            <a:r>
              <a:rPr lang="fr-FR" altLang="fr-FR" sz="2000" i="1" dirty="0">
                <a:solidFill>
                  <a:srgbClr val="0070C0"/>
                </a:solidFill>
              </a:rPr>
              <a:t> </a:t>
            </a:r>
            <a:r>
              <a:rPr lang="fr-FR" altLang="fr-FR" sz="2000" i="1" dirty="0" err="1">
                <a:solidFill>
                  <a:srgbClr val="0070C0"/>
                </a:solidFill>
              </a:rPr>
              <a:t>with</a:t>
            </a:r>
            <a:r>
              <a:rPr lang="fr-FR" altLang="fr-FR" sz="2000" i="1" dirty="0">
                <a:solidFill>
                  <a:srgbClr val="0070C0"/>
                </a:solidFill>
              </a:rPr>
              <a:t> the </a:t>
            </a:r>
            <a:r>
              <a:rPr lang="fr-FR" altLang="fr-FR" sz="2000" i="1" dirty="0" err="1">
                <a:solidFill>
                  <a:srgbClr val="0070C0"/>
                </a:solidFill>
              </a:rPr>
              <a:t>the</a:t>
            </a:r>
            <a:r>
              <a:rPr lang="fr-FR" altLang="fr-FR" sz="2000" i="1" dirty="0">
                <a:solidFill>
                  <a:srgbClr val="0070C0"/>
                </a:solidFill>
              </a:rPr>
              <a:t> </a:t>
            </a:r>
            <a:r>
              <a:rPr lang="fr-FR" altLang="fr-FR" sz="2000" i="1" dirty="0" err="1">
                <a:solidFill>
                  <a:srgbClr val="0070C0"/>
                </a:solidFill>
              </a:rPr>
              <a:t>license</a:t>
            </a:r>
            <a:r>
              <a:rPr lang="fr-FR" altLang="fr-FR" sz="2000" i="1" dirty="0">
                <a:solidFill>
                  <a:srgbClr val="0070C0"/>
                </a:solidFill>
              </a:rPr>
              <a:t>.</a:t>
            </a:r>
          </a:p>
          <a:p>
            <a:pPr marL="806450" lvl="1" algn="just">
              <a:buFont typeface="Wingdings" panose="05000000000000000000" pitchFamily="2" charset="2"/>
              <a:buChar char="Ø"/>
            </a:pPr>
            <a:endParaRPr lang="fr-FR" altLang="fr-FR" sz="2000" i="1" dirty="0">
              <a:solidFill>
                <a:srgbClr val="0070C0"/>
              </a:solidFill>
            </a:endParaRPr>
          </a:p>
          <a:p>
            <a:pPr marL="806450" lvl="1" algn="just">
              <a:buFont typeface="Wingdings" panose="05000000000000000000" pitchFamily="2" charset="2"/>
              <a:buChar char="Ø"/>
            </a:pPr>
            <a:r>
              <a:rPr lang="fr-FR" altLang="fr-FR" sz="2400" dirty="0"/>
              <a:t>Informer les destinataire des conditions attachées aux licences (utilisation finale, réexportation). </a:t>
            </a:r>
            <a:r>
              <a:rPr lang="fr-FR" altLang="fr-FR" i="1" u="sng" dirty="0" err="1">
                <a:solidFill>
                  <a:srgbClr val="0070C0"/>
                </a:solidFill>
              </a:rPr>
              <a:t>Inform</a:t>
            </a:r>
            <a:r>
              <a:rPr lang="fr-FR" altLang="fr-FR" i="1" u="sng" dirty="0">
                <a:solidFill>
                  <a:srgbClr val="0070C0"/>
                </a:solidFill>
              </a:rPr>
              <a:t> the </a:t>
            </a:r>
            <a:r>
              <a:rPr lang="fr-FR" altLang="fr-FR" i="1" u="sng" dirty="0" err="1">
                <a:solidFill>
                  <a:srgbClr val="0070C0"/>
                </a:solidFill>
              </a:rPr>
              <a:t>recipient</a:t>
            </a:r>
            <a:r>
              <a:rPr lang="fr-FR" altLang="fr-FR" i="1" u="sng" dirty="0">
                <a:solidFill>
                  <a:srgbClr val="0070C0"/>
                </a:solidFill>
              </a:rPr>
              <a:t> of the conditions and restrictions </a:t>
            </a:r>
            <a:r>
              <a:rPr lang="fr-FR" altLang="fr-FR" i="1" dirty="0" err="1">
                <a:solidFill>
                  <a:srgbClr val="0070C0"/>
                </a:solidFill>
              </a:rPr>
              <a:t>attached</a:t>
            </a:r>
            <a:r>
              <a:rPr lang="fr-FR" altLang="fr-FR" i="1" dirty="0">
                <a:solidFill>
                  <a:srgbClr val="0070C0"/>
                </a:solidFill>
              </a:rPr>
              <a:t> to the </a:t>
            </a:r>
            <a:r>
              <a:rPr lang="fr-FR" altLang="fr-FR" i="1" dirty="0" err="1">
                <a:solidFill>
                  <a:srgbClr val="0070C0"/>
                </a:solidFill>
              </a:rPr>
              <a:t>license</a:t>
            </a:r>
            <a:r>
              <a:rPr lang="fr-FR" altLang="fr-FR" i="1" dirty="0">
                <a:solidFill>
                  <a:srgbClr val="0070C0"/>
                </a:solidFill>
              </a:rPr>
              <a:t> (end-use, </a:t>
            </a:r>
            <a:r>
              <a:rPr lang="fr-FR" altLang="fr-FR" i="1" dirty="0" err="1">
                <a:solidFill>
                  <a:srgbClr val="0070C0"/>
                </a:solidFill>
              </a:rPr>
              <a:t>re</a:t>
            </a:r>
            <a:r>
              <a:rPr lang="fr-FR" altLang="fr-FR" i="1" dirty="0">
                <a:solidFill>
                  <a:srgbClr val="0070C0"/>
                </a:solidFill>
              </a:rPr>
              <a:t>-export)</a:t>
            </a:r>
          </a:p>
          <a:p>
            <a:pPr marL="806450" lvl="1" algn="just">
              <a:buFont typeface="Wingdings" panose="05000000000000000000" pitchFamily="2" charset="2"/>
              <a:buChar char="Ø"/>
            </a:pPr>
            <a:endParaRPr lang="fr-FR" altLang="fr-FR" sz="2400" i="1" u="sng" dirty="0">
              <a:solidFill>
                <a:srgbClr val="0070C0"/>
              </a:solidFill>
            </a:endParaRPr>
          </a:p>
          <a:p>
            <a:pPr marL="806450" lvl="1" algn="just">
              <a:buFont typeface="Wingdings" panose="05000000000000000000" pitchFamily="2" charset="2"/>
              <a:buChar char="Ø"/>
            </a:pPr>
            <a:r>
              <a:rPr lang="fr-FR" altLang="fr-FR" sz="2400" dirty="0"/>
              <a:t>Entretenir un état des exportations. </a:t>
            </a:r>
            <a:r>
              <a:rPr lang="fr-FR" altLang="fr-FR" sz="2000" i="1" u="sng" dirty="0" err="1">
                <a:solidFill>
                  <a:srgbClr val="0070C0"/>
                </a:solidFill>
              </a:rPr>
              <a:t>Keep</a:t>
            </a:r>
            <a:r>
              <a:rPr lang="fr-FR" altLang="fr-FR" sz="2000" i="1" u="sng" dirty="0">
                <a:solidFill>
                  <a:srgbClr val="0070C0"/>
                </a:solidFill>
              </a:rPr>
              <a:t> a record </a:t>
            </a:r>
            <a:r>
              <a:rPr lang="fr-FR" altLang="fr-FR" sz="2000" i="1" dirty="0">
                <a:solidFill>
                  <a:srgbClr val="0070C0"/>
                </a:solidFill>
              </a:rPr>
              <a:t>of exports</a:t>
            </a:r>
          </a:p>
          <a:p>
            <a:pPr marL="806450" lvl="1" algn="just">
              <a:buFont typeface="Wingdings" panose="05000000000000000000" pitchFamily="2" charset="2"/>
              <a:buChar char="Ø"/>
            </a:pPr>
            <a:endParaRPr lang="fr-FR" altLang="fr-FR" sz="2000" i="1" dirty="0">
              <a:solidFill>
                <a:srgbClr val="0070C0"/>
              </a:solidFill>
            </a:endParaRPr>
          </a:p>
          <a:p>
            <a:pPr marL="806450" lvl="1" algn="just">
              <a:buFont typeface="Wingdings" panose="05000000000000000000" pitchFamily="2" charset="2"/>
              <a:buChar char="Ø"/>
            </a:pPr>
            <a:r>
              <a:rPr lang="fr-FR" altLang="fr-FR" sz="2400" dirty="0"/>
              <a:t>Transmettre au ministère des armées un compte rendu semestriel des commandes et des exportations. </a:t>
            </a:r>
            <a:r>
              <a:rPr lang="fr-FR" altLang="fr-FR" sz="2200" i="1" u="sng" dirty="0" err="1">
                <a:solidFill>
                  <a:srgbClr val="0070C0"/>
                </a:solidFill>
              </a:rPr>
              <a:t>Send</a:t>
            </a:r>
            <a:r>
              <a:rPr lang="fr-FR" altLang="fr-FR" sz="2200" i="1" u="sng" dirty="0">
                <a:solidFill>
                  <a:srgbClr val="0070C0"/>
                </a:solidFill>
              </a:rPr>
              <a:t> the FR MOD a </a:t>
            </a:r>
            <a:r>
              <a:rPr lang="fr-FR" altLang="fr-FR" sz="2200" i="1" u="sng" dirty="0" err="1">
                <a:solidFill>
                  <a:srgbClr val="0070C0"/>
                </a:solidFill>
              </a:rPr>
              <a:t>half-yearly</a:t>
            </a:r>
            <a:r>
              <a:rPr lang="fr-FR" altLang="fr-FR" sz="2200" i="1" u="sng" dirty="0">
                <a:solidFill>
                  <a:srgbClr val="0070C0"/>
                </a:solidFill>
              </a:rPr>
              <a:t> </a:t>
            </a:r>
            <a:r>
              <a:rPr lang="fr-FR" altLang="fr-FR" sz="2200" i="1" u="sng" dirty="0" err="1">
                <a:solidFill>
                  <a:srgbClr val="0070C0"/>
                </a:solidFill>
              </a:rPr>
              <a:t>accounting</a:t>
            </a:r>
            <a:r>
              <a:rPr lang="fr-FR" altLang="fr-FR" sz="2200" i="1" u="sng" dirty="0">
                <a:solidFill>
                  <a:srgbClr val="0070C0"/>
                </a:solidFill>
              </a:rPr>
              <a:t> </a:t>
            </a:r>
            <a:r>
              <a:rPr lang="fr-FR" altLang="fr-FR" sz="2200" i="1" dirty="0">
                <a:solidFill>
                  <a:srgbClr val="0070C0"/>
                </a:solidFill>
              </a:rPr>
              <a:t>of </a:t>
            </a:r>
            <a:r>
              <a:rPr lang="fr-FR" altLang="fr-FR" sz="2200" i="1" dirty="0" err="1">
                <a:solidFill>
                  <a:srgbClr val="0070C0"/>
                </a:solidFill>
              </a:rPr>
              <a:t>orders</a:t>
            </a:r>
            <a:r>
              <a:rPr lang="fr-FR" altLang="fr-FR" sz="2200" i="1" dirty="0">
                <a:solidFill>
                  <a:srgbClr val="0070C0"/>
                </a:solidFill>
              </a:rPr>
              <a:t> and exports</a:t>
            </a:r>
          </a:p>
          <a:p>
            <a:pPr marL="806450" lvl="1" algn="just">
              <a:buFont typeface="Wingdings" panose="05000000000000000000" pitchFamily="2" charset="2"/>
              <a:buChar char="Ø"/>
            </a:pPr>
            <a:endParaRPr lang="fr-FR" altLang="fr-FR" sz="2200" i="1" dirty="0">
              <a:solidFill>
                <a:srgbClr val="0070C0"/>
              </a:solidFill>
            </a:endParaRPr>
          </a:p>
          <a:p>
            <a:pPr marL="806450" lvl="1" algn="just">
              <a:buFont typeface="Wingdings" panose="05000000000000000000" pitchFamily="2" charset="2"/>
              <a:buChar char="Ø"/>
            </a:pPr>
            <a:r>
              <a:rPr lang="fr-FR" altLang="fr-FR" sz="2400" dirty="0"/>
              <a:t>Transmettre les contrats et CNR. </a:t>
            </a:r>
            <a:r>
              <a:rPr lang="fr-FR" altLang="fr-FR" sz="2200" i="1" u="sng" dirty="0" err="1">
                <a:solidFill>
                  <a:srgbClr val="0070C0"/>
                </a:solidFill>
              </a:rPr>
              <a:t>Send</a:t>
            </a:r>
            <a:r>
              <a:rPr lang="fr-FR" altLang="fr-FR" sz="2200" i="1" u="sng" dirty="0">
                <a:solidFill>
                  <a:srgbClr val="0070C0"/>
                </a:solidFill>
              </a:rPr>
              <a:t> the FR MOD the </a:t>
            </a:r>
            <a:r>
              <a:rPr lang="fr-FR" altLang="fr-FR" sz="2200" i="1" u="sng" dirty="0" err="1">
                <a:solidFill>
                  <a:srgbClr val="0070C0"/>
                </a:solidFill>
              </a:rPr>
              <a:t>contracts</a:t>
            </a:r>
            <a:r>
              <a:rPr lang="fr-FR" altLang="fr-FR" sz="2200" i="1" u="sng" dirty="0">
                <a:solidFill>
                  <a:srgbClr val="0070C0"/>
                </a:solidFill>
              </a:rPr>
              <a:t> and EUC (End-User </a:t>
            </a:r>
            <a:r>
              <a:rPr lang="fr-FR" altLang="fr-FR" sz="2200" i="1" u="sng" dirty="0" err="1">
                <a:solidFill>
                  <a:srgbClr val="0070C0"/>
                </a:solidFill>
              </a:rPr>
              <a:t>Certificate</a:t>
            </a:r>
            <a:r>
              <a:rPr lang="fr-FR" altLang="fr-FR" sz="2200" i="1" u="sng" dirty="0">
                <a:solidFill>
                  <a:srgbClr val="0070C0"/>
                </a:solidFill>
              </a:rPr>
              <a:t>)</a:t>
            </a:r>
          </a:p>
          <a:p>
            <a:pPr lvl="2" eaLnBrk="1" hangingPunct="1">
              <a:buFontTx/>
              <a:buNone/>
            </a:pPr>
            <a:endParaRPr lang="fr-FR" altLang="fr-FR" dirty="0"/>
          </a:p>
        </p:txBody>
      </p:sp>
      <p:sp>
        <p:nvSpPr>
          <p:cNvPr id="174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F3894D-6A71-4353-ADB6-3CC4E5FDD17A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r>
              <a:rPr lang="fr-FR" altLang="fr-FR" sz="1200"/>
              <a:t>/10 </a:t>
            </a:r>
          </a:p>
        </p:txBody>
      </p:sp>
    </p:spTree>
    <p:extLst>
      <p:ext uri="{BB962C8B-B14F-4D97-AF65-F5344CB8AC3E}">
        <p14:creationId xmlns:p14="http://schemas.microsoft.com/office/powerpoint/2010/main" val="172106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/>
              <a:t>3 – Le processus de vérification </a:t>
            </a:r>
            <a:r>
              <a:rPr lang="fr-FR" altLang="fr-FR" i="1" dirty="0">
                <a:solidFill>
                  <a:schemeClr val="accent1"/>
                </a:solidFill>
              </a:rPr>
              <a:t>CONTROL PROCESS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fr-FR" altLang="fr-FR" sz="2400" dirty="0"/>
              <a:t>Assuré par des agents assermentés du ministère. </a:t>
            </a:r>
            <a:r>
              <a:rPr lang="fr-FR" altLang="fr-FR" i="1" dirty="0" err="1">
                <a:solidFill>
                  <a:schemeClr val="accent1"/>
                </a:solidFill>
              </a:rPr>
              <a:t>Performed</a:t>
            </a:r>
            <a:r>
              <a:rPr lang="fr-FR" altLang="fr-FR" i="1" dirty="0">
                <a:solidFill>
                  <a:schemeClr val="accent1"/>
                </a:solidFill>
              </a:rPr>
              <a:t> by FR MOD </a:t>
            </a:r>
            <a:r>
              <a:rPr lang="fr-FR" altLang="fr-FR" i="1" dirty="0" err="1">
                <a:solidFill>
                  <a:schemeClr val="accent1"/>
                </a:solidFill>
              </a:rPr>
              <a:t>sworn</a:t>
            </a:r>
            <a:r>
              <a:rPr lang="fr-FR" altLang="fr-FR" i="1" dirty="0">
                <a:solidFill>
                  <a:schemeClr val="accent1"/>
                </a:solidFill>
              </a:rPr>
              <a:t> </a:t>
            </a:r>
            <a:r>
              <a:rPr lang="fr-FR" altLang="fr-FR" i="1" dirty="0" err="1">
                <a:solidFill>
                  <a:schemeClr val="accent1"/>
                </a:solidFill>
              </a:rPr>
              <a:t>officers</a:t>
            </a:r>
            <a:r>
              <a:rPr lang="fr-FR" altLang="fr-FR" i="1" dirty="0">
                <a:solidFill>
                  <a:schemeClr val="accent1"/>
                </a:solidFill>
              </a:rPr>
              <a:t> </a:t>
            </a:r>
          </a:p>
          <a:p>
            <a:pPr marL="727075" algn="just">
              <a:buFont typeface="Wingdings" panose="05000000000000000000" pitchFamily="2" charset="2"/>
              <a:buChar char="Ø"/>
              <a:defRPr/>
            </a:pPr>
            <a:r>
              <a:rPr lang="fr-FR" altLang="fr-FR" dirty="0"/>
              <a:t> Applicable à tous les détenteurs d’autorisation de fabrication et de commerce ainsi qu’à tout détenteur de licence</a:t>
            </a:r>
            <a:r>
              <a:rPr lang="fr-FR" altLang="fr-FR" i="1" u="sng" dirty="0"/>
              <a:t>. </a:t>
            </a:r>
            <a:r>
              <a:rPr lang="fr-FR" altLang="fr-FR" i="1" u="sng" dirty="0">
                <a:solidFill>
                  <a:schemeClr val="accent1"/>
                </a:solidFill>
              </a:rPr>
              <a:t>Applicable to all </a:t>
            </a:r>
            <a:r>
              <a:rPr lang="fr-FR" altLang="fr-FR" i="1" u="sng" dirty="0" err="1">
                <a:solidFill>
                  <a:schemeClr val="accent1"/>
                </a:solidFill>
              </a:rPr>
              <a:t>allowed</a:t>
            </a:r>
            <a:r>
              <a:rPr lang="fr-FR" altLang="fr-FR" i="1" u="sng" dirty="0">
                <a:solidFill>
                  <a:schemeClr val="accent1"/>
                </a:solidFill>
              </a:rPr>
              <a:t> manufacturer and export </a:t>
            </a:r>
            <a:r>
              <a:rPr lang="fr-FR" altLang="fr-FR" i="1" u="sng" dirty="0" err="1">
                <a:solidFill>
                  <a:schemeClr val="accent1"/>
                </a:solidFill>
              </a:rPr>
              <a:t>license</a:t>
            </a:r>
            <a:r>
              <a:rPr lang="fr-FR" altLang="fr-FR" i="1" u="sng" dirty="0">
                <a:solidFill>
                  <a:schemeClr val="accent1"/>
                </a:solidFill>
              </a:rPr>
              <a:t> </a:t>
            </a:r>
            <a:r>
              <a:rPr lang="fr-FR" altLang="fr-FR" i="1" u="sng" dirty="0" err="1">
                <a:solidFill>
                  <a:schemeClr val="accent1"/>
                </a:solidFill>
              </a:rPr>
              <a:t>holders</a:t>
            </a:r>
            <a:endParaRPr lang="fr-FR" altLang="fr-FR" i="1" dirty="0">
              <a:solidFill>
                <a:schemeClr val="accent1"/>
              </a:solidFill>
            </a:endParaRPr>
          </a:p>
          <a:p>
            <a:pPr algn="just" eaLnBrk="1" hangingPunct="1">
              <a:defRPr/>
            </a:pPr>
            <a:r>
              <a:rPr lang="en-US" altLang="fr-FR" dirty="0" err="1"/>
              <a:t>Contrôle</a:t>
            </a:r>
            <a:r>
              <a:rPr lang="en-US" altLang="fr-FR" dirty="0"/>
              <a:t> des </a:t>
            </a:r>
            <a:r>
              <a:rPr lang="en-US" altLang="fr-FR" dirty="0" err="1"/>
              <a:t>entreprises</a:t>
            </a:r>
            <a:r>
              <a:rPr lang="en-US" altLang="fr-FR" dirty="0"/>
              <a:t> </a:t>
            </a:r>
            <a:r>
              <a:rPr lang="en-US" altLang="fr-FR" i="1" dirty="0">
                <a:solidFill>
                  <a:schemeClr val="accent1"/>
                </a:solidFill>
              </a:rPr>
              <a:t>Check companies</a:t>
            </a:r>
          </a:p>
          <a:p>
            <a:pPr marL="720725" algn="just">
              <a:buFont typeface="Wingdings" panose="05000000000000000000" pitchFamily="2" charset="2"/>
              <a:buChar char="Ø"/>
              <a:defRPr/>
            </a:pPr>
            <a:r>
              <a:rPr lang="en-US" altLang="fr-FR" dirty="0"/>
              <a:t> Obligation de rapportage et de </a:t>
            </a:r>
            <a:r>
              <a:rPr lang="en-US" altLang="fr-FR" dirty="0" err="1"/>
              <a:t>conformité</a:t>
            </a:r>
            <a:r>
              <a:rPr lang="en-US" altLang="fr-FR" dirty="0"/>
              <a:t> des </a:t>
            </a:r>
            <a:r>
              <a:rPr lang="en-US" altLang="fr-FR" dirty="0" err="1"/>
              <a:t>opérations</a:t>
            </a:r>
            <a:r>
              <a:rPr lang="en-US" altLang="fr-FR" dirty="0"/>
              <a:t>. </a:t>
            </a:r>
            <a:r>
              <a:rPr lang="en-US" altLang="fr-FR" i="1" u="sng" dirty="0">
                <a:solidFill>
                  <a:schemeClr val="accent1"/>
                </a:solidFill>
              </a:rPr>
              <a:t>Reporting obligations </a:t>
            </a:r>
            <a:r>
              <a:rPr lang="en-US" altLang="fr-FR" i="1" dirty="0">
                <a:solidFill>
                  <a:schemeClr val="accent1"/>
                </a:solidFill>
              </a:rPr>
              <a:t>and </a:t>
            </a:r>
            <a:r>
              <a:rPr lang="en-US" altLang="fr-FR" i="1" u="sng" dirty="0">
                <a:solidFill>
                  <a:schemeClr val="accent1"/>
                </a:solidFill>
              </a:rPr>
              <a:t>Compliance of operations with the authorization</a:t>
            </a:r>
          </a:p>
          <a:p>
            <a:pPr marL="354013" indent="-354013" algn="just">
              <a:defRPr/>
            </a:pPr>
            <a:r>
              <a:rPr lang="en-US" altLang="fr-FR" dirty="0"/>
              <a:t>2 Types</a:t>
            </a:r>
            <a:r>
              <a:rPr lang="en-US" altLang="fr-FR" i="1" dirty="0">
                <a:solidFill>
                  <a:schemeClr val="accent1"/>
                </a:solidFill>
              </a:rPr>
              <a:t>:</a:t>
            </a:r>
          </a:p>
          <a:p>
            <a:pPr marL="727075" algn="just">
              <a:buFont typeface="Wingdings" panose="05000000000000000000" pitchFamily="2" charset="2"/>
              <a:buChar char="Ø"/>
              <a:defRPr/>
            </a:pPr>
            <a:r>
              <a:rPr lang="en-US" altLang="fr-FR" i="1" dirty="0">
                <a:solidFill>
                  <a:schemeClr val="accent1"/>
                </a:solidFill>
              </a:rPr>
              <a:t> </a:t>
            </a:r>
            <a:r>
              <a:rPr lang="en-US" altLang="fr-FR" dirty="0" err="1"/>
              <a:t>Vérification</a:t>
            </a:r>
            <a:r>
              <a:rPr lang="en-US" altLang="fr-FR" dirty="0"/>
              <a:t> sur documents </a:t>
            </a:r>
            <a:r>
              <a:rPr lang="en-US" altLang="fr-FR" i="1" dirty="0">
                <a:solidFill>
                  <a:schemeClr val="accent1"/>
                </a:solidFill>
              </a:rPr>
              <a:t>- Documentary checks</a:t>
            </a:r>
          </a:p>
          <a:p>
            <a:pPr marL="727075" algn="just">
              <a:buFont typeface="Wingdings" panose="05000000000000000000" pitchFamily="2" charset="2"/>
              <a:buChar char="Ø"/>
              <a:defRPr/>
            </a:pPr>
            <a:r>
              <a:rPr lang="en-US" altLang="fr-FR" dirty="0"/>
              <a:t> </a:t>
            </a:r>
            <a:r>
              <a:rPr lang="en-US" altLang="fr-FR" dirty="0" err="1"/>
              <a:t>Vérification</a:t>
            </a:r>
            <a:r>
              <a:rPr lang="en-US" altLang="fr-FR" dirty="0"/>
              <a:t> sur site</a:t>
            </a:r>
            <a:r>
              <a:rPr lang="en-US" altLang="fr-FR" i="1" dirty="0">
                <a:solidFill>
                  <a:schemeClr val="accent1"/>
                </a:solidFill>
              </a:rPr>
              <a:t> On-site checks</a:t>
            </a:r>
          </a:p>
          <a:p>
            <a:pPr marL="360363" indent="-360363" algn="just">
              <a:defRPr/>
            </a:pPr>
            <a:r>
              <a:rPr lang="fr-FR" altLang="fr-FR" dirty="0"/>
              <a:t>Rapports transmis au comité ministériel de contrôle a posteriori (Contrôle général des Armées) </a:t>
            </a:r>
            <a:r>
              <a:rPr lang="fr-FR" altLang="fr-FR" i="1" dirty="0">
                <a:solidFill>
                  <a:schemeClr val="accent1"/>
                </a:solidFill>
              </a:rPr>
              <a:t>- Report </a:t>
            </a:r>
            <a:r>
              <a:rPr lang="fr-FR" altLang="fr-FR" i="1" dirty="0" err="1">
                <a:solidFill>
                  <a:schemeClr val="accent1"/>
                </a:solidFill>
              </a:rPr>
              <a:t>transferred</a:t>
            </a:r>
            <a:r>
              <a:rPr lang="fr-FR" altLang="fr-FR" i="1" dirty="0">
                <a:solidFill>
                  <a:schemeClr val="accent1"/>
                </a:solidFill>
              </a:rPr>
              <a:t> to </a:t>
            </a:r>
            <a:r>
              <a:rPr lang="fr-FR" altLang="fr-FR" i="1" u="sng" dirty="0">
                <a:solidFill>
                  <a:schemeClr val="accent1"/>
                </a:solidFill>
              </a:rPr>
              <a:t>Ex-Post Control </a:t>
            </a:r>
            <a:r>
              <a:rPr lang="fr-FR" altLang="fr-FR" i="1" u="sng" dirty="0" err="1">
                <a:solidFill>
                  <a:schemeClr val="accent1"/>
                </a:solidFill>
              </a:rPr>
              <a:t>Defense</a:t>
            </a:r>
            <a:r>
              <a:rPr lang="fr-FR" altLang="fr-FR" i="1" u="sng" dirty="0">
                <a:solidFill>
                  <a:schemeClr val="accent1"/>
                </a:solidFill>
              </a:rPr>
              <a:t> </a:t>
            </a:r>
            <a:r>
              <a:rPr lang="fr-FR" altLang="fr-FR" i="1" u="sng" dirty="0" err="1">
                <a:solidFill>
                  <a:schemeClr val="accent1"/>
                </a:solidFill>
              </a:rPr>
              <a:t>Committee</a:t>
            </a:r>
            <a:r>
              <a:rPr lang="fr-FR" altLang="fr-FR" i="1" u="sng" dirty="0">
                <a:solidFill>
                  <a:schemeClr val="accent1"/>
                </a:solidFill>
              </a:rPr>
              <a:t> </a:t>
            </a:r>
            <a:r>
              <a:rPr lang="fr-FR" altLang="fr-FR" i="1" dirty="0">
                <a:solidFill>
                  <a:schemeClr val="accent1"/>
                </a:solidFill>
              </a:rPr>
              <a:t>(</a:t>
            </a:r>
            <a:r>
              <a:rPr lang="fr-FR" altLang="fr-FR" i="1" dirty="0" err="1">
                <a:solidFill>
                  <a:schemeClr val="accent1"/>
                </a:solidFill>
              </a:rPr>
              <a:t>chaired</a:t>
            </a:r>
            <a:r>
              <a:rPr lang="fr-FR" altLang="fr-FR" i="1" dirty="0">
                <a:solidFill>
                  <a:schemeClr val="accent1"/>
                </a:solidFill>
              </a:rPr>
              <a:t> by General Control-CGA), </a:t>
            </a:r>
          </a:p>
          <a:p>
            <a:pPr marL="727075" algn="just">
              <a:buFont typeface="Wingdings" panose="05000000000000000000" pitchFamily="2" charset="2"/>
              <a:buChar char="Ø"/>
              <a:defRPr/>
            </a:pPr>
            <a:endParaRPr lang="fr-FR" altLang="fr-FR" dirty="0"/>
          </a:p>
        </p:txBody>
      </p:sp>
      <p:sp>
        <p:nvSpPr>
          <p:cNvPr id="1843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8A17974-9B4F-48F3-97BF-4F9D1C582BF0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r>
              <a:rPr lang="fr-FR" altLang="fr-FR" sz="1200"/>
              <a:t>/10 </a:t>
            </a:r>
          </a:p>
        </p:txBody>
      </p:sp>
    </p:spTree>
    <p:extLst>
      <p:ext uri="{BB962C8B-B14F-4D97-AF65-F5344CB8AC3E}">
        <p14:creationId xmlns:p14="http://schemas.microsoft.com/office/powerpoint/2010/main" val="381358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altLang="fr-FR" dirty="0">
                <a:solidFill>
                  <a:schemeClr val="accent1"/>
                </a:solidFill>
              </a:rPr>
              <a:t>4 – </a:t>
            </a:r>
            <a:r>
              <a:rPr lang="fr-FR" altLang="fr-FR" dirty="0"/>
              <a:t>Suites données </a:t>
            </a:r>
            <a:r>
              <a:rPr lang="fr-FR" altLang="fr-FR" dirty="0">
                <a:solidFill>
                  <a:schemeClr val="accent1"/>
                </a:solidFill>
              </a:rPr>
              <a:t>- </a:t>
            </a:r>
            <a:r>
              <a:rPr lang="fr-FR" altLang="fr-FR" sz="2200" i="1" dirty="0">
                <a:solidFill>
                  <a:schemeClr val="accent1"/>
                </a:solidFill>
              </a:rPr>
              <a:t>CONSEQUENCES</a:t>
            </a:r>
            <a:endParaRPr lang="fr-FR" altLang="fr-FR" i="1" dirty="0">
              <a:solidFill>
                <a:schemeClr val="accent1"/>
              </a:solidFill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336666"/>
              </a:buClr>
              <a:buFont typeface="Arial" panose="020B0604020202020204" pitchFamily="34" charset="0"/>
              <a:buChar char="●"/>
              <a:defRPr/>
            </a:pPr>
            <a:r>
              <a:rPr lang="fr-FR" altLang="fr-FR" sz="2800" dirty="0">
                <a:ea typeface="+mn-ea"/>
                <a:cs typeface="+mn-cs"/>
              </a:rPr>
              <a:t>Le comité de contrôle à posteriori décide de la suite à donner - </a:t>
            </a:r>
            <a:r>
              <a:rPr lang="fr-FR" altLang="fr-FR" sz="2000" i="1" dirty="0">
                <a:solidFill>
                  <a:schemeClr val="accent1"/>
                </a:solidFill>
                <a:ea typeface="+mn-ea"/>
                <a:cs typeface="+mn-cs"/>
              </a:rPr>
              <a:t>Ex-Post </a:t>
            </a:r>
            <a:r>
              <a:rPr lang="fr-FR" altLang="fr-FR" sz="2000" i="1" dirty="0" err="1">
                <a:solidFill>
                  <a:schemeClr val="accent1"/>
                </a:solidFill>
                <a:ea typeface="+mn-ea"/>
                <a:cs typeface="+mn-cs"/>
              </a:rPr>
              <a:t>Committee</a:t>
            </a:r>
            <a:r>
              <a:rPr lang="fr-FR" altLang="fr-FR" sz="2000" i="1" dirty="0">
                <a:solidFill>
                  <a:schemeClr val="accent1"/>
                </a:solidFill>
                <a:ea typeface="+mn-ea"/>
                <a:cs typeface="+mn-cs"/>
              </a:rPr>
              <a:t> </a:t>
            </a:r>
            <a:r>
              <a:rPr lang="fr-FR" altLang="fr-FR" sz="2000" i="1" dirty="0" err="1">
                <a:solidFill>
                  <a:schemeClr val="accent1"/>
                </a:solidFill>
                <a:ea typeface="+mn-ea"/>
                <a:cs typeface="+mn-cs"/>
              </a:rPr>
              <a:t>decides</a:t>
            </a:r>
            <a:r>
              <a:rPr lang="fr-FR" altLang="fr-FR" sz="2000" i="1" dirty="0">
                <a:solidFill>
                  <a:schemeClr val="accent1"/>
                </a:solidFill>
                <a:ea typeface="+mn-ea"/>
                <a:cs typeface="+mn-cs"/>
              </a:rPr>
              <a:t> </a:t>
            </a:r>
            <a:r>
              <a:rPr lang="fr-FR" altLang="fr-FR" sz="2000" i="1" dirty="0" err="1">
                <a:solidFill>
                  <a:schemeClr val="accent1"/>
                </a:solidFill>
                <a:ea typeface="+mn-ea"/>
                <a:cs typeface="+mn-cs"/>
              </a:rPr>
              <a:t>upon</a:t>
            </a:r>
            <a:r>
              <a:rPr lang="fr-FR" altLang="fr-FR" sz="2000" i="1" dirty="0">
                <a:solidFill>
                  <a:schemeClr val="accent1"/>
                </a:solidFill>
                <a:ea typeface="+mn-ea"/>
                <a:cs typeface="+mn-cs"/>
              </a:rPr>
              <a:t> the course of action:</a:t>
            </a:r>
          </a:p>
          <a:p>
            <a:pPr marL="985838" lvl="1" indent="-357188">
              <a:buClr>
                <a:srgbClr val="336666"/>
              </a:buClr>
              <a:buFont typeface="Wingdings" pitchFamily="2" charset="2"/>
              <a:buChar char="Ø"/>
              <a:defRPr/>
            </a:pPr>
            <a:r>
              <a:rPr lang="fr-FR" altLang="fr-FR" sz="2000" dirty="0"/>
              <a:t>Demandes d’informations complémentaires. </a:t>
            </a:r>
            <a:r>
              <a:rPr lang="fr-FR" altLang="fr-FR" sz="2000" i="1" dirty="0" err="1">
                <a:solidFill>
                  <a:schemeClr val="accent1"/>
                </a:solidFill>
                <a:ea typeface="+mn-ea"/>
                <a:cs typeface="+mn-cs"/>
              </a:rPr>
              <a:t>Request</a:t>
            </a:r>
            <a:r>
              <a:rPr lang="fr-FR" altLang="fr-FR" sz="2000" i="1" dirty="0">
                <a:solidFill>
                  <a:schemeClr val="accent1"/>
                </a:solidFill>
                <a:ea typeface="+mn-ea"/>
                <a:cs typeface="+mn-cs"/>
              </a:rPr>
              <a:t> for </a:t>
            </a:r>
            <a:r>
              <a:rPr lang="fr-FR" altLang="fr-FR" sz="2000" i="1" dirty="0" err="1">
                <a:solidFill>
                  <a:schemeClr val="accent1"/>
                </a:solidFill>
                <a:ea typeface="+mn-ea"/>
                <a:cs typeface="+mn-cs"/>
              </a:rPr>
              <a:t>additional</a:t>
            </a:r>
            <a:r>
              <a:rPr lang="fr-FR" altLang="fr-FR" sz="2000" i="1" dirty="0">
                <a:solidFill>
                  <a:schemeClr val="accent1"/>
                </a:solidFill>
                <a:ea typeface="+mn-ea"/>
                <a:cs typeface="+mn-cs"/>
              </a:rPr>
              <a:t> information</a:t>
            </a:r>
            <a:endParaRPr lang="fr-FR" altLang="fr-FR" sz="2400" i="1" dirty="0">
              <a:solidFill>
                <a:schemeClr val="accent1"/>
              </a:solidFill>
              <a:ea typeface="+mn-ea"/>
              <a:cs typeface="+mn-cs"/>
            </a:endParaRPr>
          </a:p>
          <a:p>
            <a:pPr marL="985838" indent="-357188">
              <a:buFont typeface="Wingdings" pitchFamily="2" charset="2"/>
              <a:buChar char="Ø"/>
              <a:defRPr/>
            </a:pPr>
            <a:r>
              <a:rPr lang="fr-FR" altLang="fr-FR" dirty="0"/>
              <a:t>Suivi de l’entreprise - </a:t>
            </a:r>
            <a:r>
              <a:rPr lang="fr-FR" altLang="fr-FR" sz="1800" i="1" dirty="0">
                <a:solidFill>
                  <a:schemeClr val="accent1"/>
                </a:solidFill>
              </a:rPr>
              <a:t>Monitoring of the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company</a:t>
            </a:r>
            <a:endParaRPr lang="fr-FR" altLang="fr-FR" sz="1800" i="1" dirty="0">
              <a:solidFill>
                <a:schemeClr val="accent1"/>
              </a:solidFill>
            </a:endParaRPr>
          </a:p>
          <a:p>
            <a:pPr marL="985838" indent="-357188">
              <a:buFont typeface="Wingdings" pitchFamily="2" charset="2"/>
              <a:buChar char="Ø"/>
              <a:defRPr/>
            </a:pPr>
            <a:r>
              <a:rPr lang="fr-FR" altLang="fr-FR" dirty="0"/>
              <a:t>Rappel à la loi - </a:t>
            </a:r>
            <a:r>
              <a:rPr lang="fr-FR" altLang="fr-FR" sz="1800" i="1" u="sng" dirty="0">
                <a:solidFill>
                  <a:schemeClr val="accent1"/>
                </a:solidFill>
              </a:rPr>
              <a:t>Warning </a:t>
            </a:r>
            <a:r>
              <a:rPr lang="fr-FR" altLang="fr-FR" sz="1800" i="1" u="sng" dirty="0" err="1">
                <a:solidFill>
                  <a:schemeClr val="accent1"/>
                </a:solidFill>
              </a:rPr>
              <a:t>with</a:t>
            </a:r>
            <a:r>
              <a:rPr lang="fr-FR" altLang="fr-FR" sz="1800" i="1" u="sng" dirty="0">
                <a:solidFill>
                  <a:schemeClr val="accent1"/>
                </a:solidFill>
              </a:rPr>
              <a:t> </a:t>
            </a:r>
            <a:r>
              <a:rPr lang="fr-FR" altLang="fr-FR" sz="1800" i="1" u="sng" dirty="0" err="1">
                <a:solidFill>
                  <a:schemeClr val="accent1"/>
                </a:solidFill>
              </a:rPr>
              <a:t>reference</a:t>
            </a:r>
            <a:r>
              <a:rPr lang="fr-FR" altLang="fr-FR" sz="1800" i="1" u="sng" dirty="0">
                <a:solidFill>
                  <a:schemeClr val="accent1"/>
                </a:solidFill>
              </a:rPr>
              <a:t> to the Law</a:t>
            </a:r>
          </a:p>
          <a:p>
            <a:pPr marL="985838" indent="-357188">
              <a:buFont typeface="Wingdings" pitchFamily="2" charset="2"/>
              <a:buChar char="Ø"/>
              <a:defRPr/>
            </a:pPr>
            <a:r>
              <a:rPr lang="fr-FR" sz="1800" dirty="0"/>
              <a:t>Mise en demeure formelle </a:t>
            </a:r>
            <a:r>
              <a:rPr lang="fr-FR" sz="1800" i="1" u="sng" dirty="0">
                <a:solidFill>
                  <a:schemeClr val="accent1"/>
                </a:solidFill>
              </a:rPr>
              <a:t>F</a:t>
            </a:r>
            <a:r>
              <a:rPr lang="en-US" sz="1800" i="1" u="sng" dirty="0" err="1">
                <a:solidFill>
                  <a:schemeClr val="accent1"/>
                </a:solidFill>
              </a:rPr>
              <a:t>ormal</a:t>
            </a:r>
            <a:r>
              <a:rPr lang="en-US" sz="1800" i="1" u="sng" dirty="0">
                <a:solidFill>
                  <a:schemeClr val="accent1"/>
                </a:solidFill>
              </a:rPr>
              <a:t> notice : Administrative Injunction</a:t>
            </a:r>
          </a:p>
          <a:p>
            <a:pPr marL="985838" indent="-357188">
              <a:buFont typeface="Wingdings" pitchFamily="2" charset="2"/>
              <a:buChar char="Ø"/>
              <a:defRPr/>
            </a:pPr>
            <a:r>
              <a:rPr lang="fr-FR" altLang="fr-FR" dirty="0"/>
              <a:t>Signalement à l’autorité de contrôle, pour action au niveau des licences </a:t>
            </a:r>
            <a:r>
              <a:rPr lang="fr-FR" altLang="fr-FR" sz="1800" i="1" u="sng" dirty="0">
                <a:solidFill>
                  <a:schemeClr val="accent1"/>
                </a:solidFill>
              </a:rPr>
              <a:t>: </a:t>
            </a:r>
            <a:r>
              <a:rPr lang="fr-FR" altLang="fr-FR" sz="1800" i="1" u="sng" dirty="0" err="1">
                <a:solidFill>
                  <a:schemeClr val="accent1"/>
                </a:solidFill>
              </a:rPr>
              <a:t>refer</a:t>
            </a:r>
            <a:r>
              <a:rPr lang="fr-FR" altLang="fr-FR" sz="1800" i="1" u="sng" dirty="0">
                <a:solidFill>
                  <a:schemeClr val="accent1"/>
                </a:solidFill>
              </a:rPr>
              <a:t> to the control </a:t>
            </a:r>
            <a:r>
              <a:rPr lang="fr-FR" altLang="fr-FR" sz="1800" i="1" u="sng" dirty="0" err="1">
                <a:solidFill>
                  <a:schemeClr val="accent1"/>
                </a:solidFill>
              </a:rPr>
              <a:t>autority</a:t>
            </a:r>
            <a:r>
              <a:rPr lang="fr-FR" altLang="fr-FR" sz="1800" i="1" u="sng" dirty="0">
                <a:solidFill>
                  <a:schemeClr val="accent1"/>
                </a:solidFill>
              </a:rPr>
              <a:t> to </a:t>
            </a:r>
            <a:r>
              <a:rPr lang="fr-FR" altLang="fr-FR" sz="1800" i="1" u="sng" dirty="0" err="1">
                <a:solidFill>
                  <a:schemeClr val="accent1"/>
                </a:solidFill>
              </a:rPr>
              <a:t>act</a:t>
            </a:r>
            <a:r>
              <a:rPr lang="fr-FR" altLang="fr-FR" sz="1800" i="1" u="sng" dirty="0">
                <a:solidFill>
                  <a:schemeClr val="accent1"/>
                </a:solidFill>
              </a:rPr>
              <a:t> on the licence.</a:t>
            </a:r>
          </a:p>
          <a:p>
            <a:pPr marL="985838" indent="-357188">
              <a:buFont typeface="Wingdings" pitchFamily="2" charset="2"/>
              <a:buChar char="Ø"/>
              <a:defRPr/>
            </a:pPr>
            <a:r>
              <a:rPr lang="fr-FR" altLang="fr-FR" dirty="0"/>
              <a:t>Signalement au procureur de la république. </a:t>
            </a:r>
            <a:r>
              <a:rPr lang="fr-FR" altLang="fr-FR" sz="1800" i="1" u="sng" dirty="0" err="1">
                <a:solidFill>
                  <a:schemeClr val="accent1"/>
                </a:solidFill>
              </a:rPr>
              <a:t>Refer</a:t>
            </a:r>
            <a:r>
              <a:rPr lang="fr-FR" altLang="fr-FR" sz="1800" i="1" u="sng" dirty="0">
                <a:solidFill>
                  <a:schemeClr val="accent1"/>
                </a:solidFill>
              </a:rPr>
              <a:t> to the </a:t>
            </a:r>
            <a:r>
              <a:rPr lang="fr-FR" altLang="fr-FR" sz="1800" i="1" u="sng" dirty="0" err="1">
                <a:solidFill>
                  <a:schemeClr val="accent1"/>
                </a:solidFill>
              </a:rPr>
              <a:t>Prosecutor</a:t>
            </a:r>
            <a:r>
              <a:rPr lang="fr-FR" altLang="fr-FR" sz="1800" i="1" u="sng" dirty="0">
                <a:solidFill>
                  <a:schemeClr val="accent1"/>
                </a:solidFill>
              </a:rPr>
              <a:t> </a:t>
            </a:r>
            <a:r>
              <a:rPr lang="fr-FR" altLang="fr-FR" sz="1800" i="1" dirty="0">
                <a:solidFill>
                  <a:schemeClr val="accent1"/>
                </a:solidFill>
              </a:rPr>
              <a:t>(Public Attorney). </a:t>
            </a:r>
          </a:p>
          <a:p>
            <a:pPr lvl="2" eaLnBrk="1" hangingPunct="1">
              <a:buFontTx/>
              <a:buNone/>
              <a:defRPr/>
            </a:pPr>
            <a:endParaRPr lang="fr-FR" altLang="fr-FR" dirty="0">
              <a:solidFill>
                <a:schemeClr val="accent1"/>
              </a:solidFill>
            </a:endParaRPr>
          </a:p>
        </p:txBody>
      </p:sp>
      <p:sp>
        <p:nvSpPr>
          <p:cNvPr id="1945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57B035A-5EEA-42DA-97A2-8C847B97D47B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r>
              <a:rPr lang="fr-FR" altLang="fr-FR" sz="1200"/>
              <a:t>/10 </a:t>
            </a:r>
          </a:p>
        </p:txBody>
      </p:sp>
    </p:spTree>
    <p:extLst>
      <p:ext uri="{BB962C8B-B14F-4D97-AF65-F5344CB8AC3E}">
        <p14:creationId xmlns:p14="http://schemas.microsoft.com/office/powerpoint/2010/main" val="312636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altLang="fr-FR" dirty="0"/>
              <a:t>5 – Peines - </a:t>
            </a:r>
            <a:r>
              <a:rPr lang="fr-FR" altLang="fr-FR" i="1" dirty="0">
                <a:solidFill>
                  <a:schemeClr val="accent1"/>
                </a:solidFill>
              </a:rPr>
              <a:t>PENALTIES 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altLang="fr-FR" dirty="0"/>
              <a:t>En fonction de l’infraction </a:t>
            </a:r>
            <a:r>
              <a:rPr lang="fr-FR" altLang="fr-FR" sz="1800" i="1" dirty="0">
                <a:solidFill>
                  <a:schemeClr val="accent1"/>
                </a:solidFill>
              </a:rPr>
              <a:t>-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Depend</a:t>
            </a:r>
            <a:r>
              <a:rPr lang="fr-FR" altLang="fr-FR" sz="1800" i="1" dirty="0">
                <a:solidFill>
                  <a:schemeClr val="accent1"/>
                </a:solidFill>
              </a:rPr>
              <a:t> on the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infringement</a:t>
            </a:r>
            <a:endParaRPr lang="fr-FR" altLang="fr-FR" sz="1800" i="1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altLang="fr-FR" sz="1800" i="1" dirty="0">
                <a:solidFill>
                  <a:schemeClr val="accent1"/>
                </a:solidFill>
              </a:rPr>
              <a:t> </a:t>
            </a:r>
            <a:r>
              <a:rPr lang="fr-FR" altLang="fr-FR" dirty="0"/>
              <a:t>Potentiellement sévères </a:t>
            </a:r>
            <a:r>
              <a:rPr lang="fr-FR" altLang="fr-FR" sz="1800" i="1" dirty="0">
                <a:solidFill>
                  <a:schemeClr val="accent1"/>
                </a:solidFill>
              </a:rPr>
              <a:t>-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Potentially</a:t>
            </a:r>
            <a:r>
              <a:rPr lang="fr-FR" altLang="fr-FR" sz="1800" i="1" dirty="0">
                <a:solidFill>
                  <a:schemeClr val="accent1"/>
                </a:solidFill>
              </a:rPr>
              <a:t>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severe</a:t>
            </a:r>
            <a:r>
              <a:rPr lang="fr-FR" altLang="fr-FR" sz="1800" i="1" dirty="0">
                <a:solidFill>
                  <a:schemeClr val="accent1"/>
                </a:solidFill>
              </a:rPr>
              <a:t> :</a:t>
            </a:r>
          </a:p>
          <a:p>
            <a:pPr marL="720725">
              <a:buFont typeface="Wingdings" panose="05000000000000000000" pitchFamily="2" charset="2"/>
              <a:buChar char="Ø"/>
              <a:defRPr/>
            </a:pPr>
            <a:r>
              <a:rPr lang="fr-FR" altLang="fr-FR" sz="1800" i="1" dirty="0">
                <a:solidFill>
                  <a:schemeClr val="accent1"/>
                </a:solidFill>
              </a:rPr>
              <a:t> </a:t>
            </a:r>
            <a:r>
              <a:rPr lang="fr-FR" altLang="fr-FR" sz="1800" dirty="0"/>
              <a:t>Peine criminelle (loi française)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Criminal</a:t>
            </a:r>
            <a:r>
              <a:rPr lang="fr-FR" altLang="fr-FR" sz="1800" i="1" dirty="0">
                <a:solidFill>
                  <a:schemeClr val="accent1"/>
                </a:solidFill>
              </a:rPr>
              <a:t> penalties (FR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defense</a:t>
            </a:r>
            <a:r>
              <a:rPr lang="fr-FR" altLang="fr-FR" sz="1800" i="1" dirty="0">
                <a:solidFill>
                  <a:schemeClr val="accent1"/>
                </a:solidFill>
              </a:rPr>
              <a:t> Law) :</a:t>
            </a:r>
          </a:p>
          <a:p>
            <a:pPr marL="720725">
              <a:buFont typeface="Wingdings" panose="05000000000000000000" pitchFamily="2" charset="2"/>
              <a:buChar char="ü"/>
              <a:defRPr/>
            </a:pPr>
            <a:r>
              <a:rPr lang="fr-FR" altLang="fr-FR" sz="1800" i="1" dirty="0">
                <a:solidFill>
                  <a:schemeClr val="accent1"/>
                </a:solidFill>
              </a:rPr>
              <a:t> </a:t>
            </a:r>
            <a:r>
              <a:rPr lang="fr-FR" altLang="fr-FR" sz="1800" i="1" dirty="0"/>
              <a:t>Emprisonnement</a:t>
            </a:r>
            <a:r>
              <a:rPr lang="fr-FR" altLang="fr-FR" sz="1800" i="1" dirty="0">
                <a:solidFill>
                  <a:schemeClr val="accent1"/>
                </a:solidFill>
              </a:rPr>
              <a:t>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Imprisonment</a:t>
            </a:r>
            <a:r>
              <a:rPr lang="fr-FR" altLang="fr-FR" sz="1800" i="1" dirty="0">
                <a:solidFill>
                  <a:schemeClr val="accent1"/>
                </a:solidFill>
              </a:rPr>
              <a:t> : up to 5 </a:t>
            </a:r>
            <a:r>
              <a:rPr lang="fr-FR" altLang="fr-FR" sz="1800" i="1" dirty="0" err="1">
                <a:solidFill>
                  <a:schemeClr val="accent1"/>
                </a:solidFill>
              </a:rPr>
              <a:t>years</a:t>
            </a:r>
            <a:r>
              <a:rPr lang="fr-FR" altLang="fr-FR" sz="1800" i="1" dirty="0">
                <a:solidFill>
                  <a:schemeClr val="accent1"/>
                </a:solidFill>
              </a:rPr>
              <a:t> </a:t>
            </a:r>
          </a:p>
          <a:p>
            <a:pPr marL="720725">
              <a:buFont typeface="Wingdings" panose="05000000000000000000" pitchFamily="2" charset="2"/>
              <a:buChar char="ü"/>
              <a:defRPr/>
            </a:pPr>
            <a:r>
              <a:rPr lang="fr-FR" altLang="fr-FR" sz="1800" i="1" dirty="0">
                <a:solidFill>
                  <a:schemeClr val="accent1"/>
                </a:solidFill>
              </a:rPr>
              <a:t> </a:t>
            </a:r>
            <a:r>
              <a:rPr lang="fr-FR" altLang="fr-FR" sz="1800" i="1" dirty="0"/>
              <a:t>Amende </a:t>
            </a:r>
            <a:r>
              <a:rPr lang="fr-FR" altLang="fr-FR" sz="1800" i="1" dirty="0">
                <a:solidFill>
                  <a:schemeClr val="accent1"/>
                </a:solidFill>
              </a:rPr>
              <a:t>Fine: up to €75,000 </a:t>
            </a:r>
          </a:p>
          <a:p>
            <a:pPr marL="720725">
              <a:buFont typeface="Wingdings" panose="05000000000000000000" pitchFamily="2" charset="2"/>
              <a:buChar char="ü"/>
              <a:defRPr/>
            </a:pPr>
            <a:endParaRPr lang="fr-FR" altLang="fr-FR" i="1" dirty="0">
              <a:solidFill>
                <a:schemeClr val="accent1"/>
              </a:solidFill>
            </a:endParaRPr>
          </a:p>
          <a:p>
            <a:pPr marL="720725">
              <a:buFont typeface="Wingdings" panose="05000000000000000000" pitchFamily="2" charset="2"/>
              <a:buChar char="Ø"/>
              <a:defRPr/>
            </a:pPr>
            <a:r>
              <a:rPr lang="fr-FR" altLang="fr-FR" sz="1800" dirty="0"/>
              <a:t>Sanctions administratives: </a:t>
            </a:r>
            <a:r>
              <a:rPr lang="fr-FR" altLang="fr-FR" sz="1800" i="1" dirty="0">
                <a:solidFill>
                  <a:schemeClr val="accent1"/>
                </a:solidFill>
              </a:rPr>
              <a:t>Administrative penalties : </a:t>
            </a:r>
          </a:p>
          <a:p>
            <a:pPr marL="720725" indent="-336550">
              <a:buFont typeface="Wingdings" panose="05000000000000000000" pitchFamily="2" charset="2"/>
              <a:buChar char="ü"/>
              <a:defRPr/>
            </a:pPr>
            <a:r>
              <a:rPr lang="fr-FR" sz="1800" dirty="0"/>
              <a:t>Pécuniaires-</a:t>
            </a:r>
            <a:r>
              <a:rPr lang="fr-FR" sz="1800" i="1" dirty="0">
                <a:solidFill>
                  <a:schemeClr val="accent1"/>
                </a:solidFill>
              </a:rPr>
              <a:t>  </a:t>
            </a:r>
            <a:r>
              <a:rPr lang="fr-FR" sz="1800" i="1" dirty="0" err="1">
                <a:solidFill>
                  <a:schemeClr val="accent1"/>
                </a:solidFill>
              </a:rPr>
              <a:t>Monetary</a:t>
            </a:r>
            <a:r>
              <a:rPr lang="fr-FR" sz="1800" i="1" dirty="0">
                <a:solidFill>
                  <a:schemeClr val="accent1"/>
                </a:solidFill>
              </a:rPr>
              <a:t> penalty: up to €150,000</a:t>
            </a:r>
          </a:p>
          <a:p>
            <a:pPr marL="720725" indent="-336550">
              <a:buFont typeface="Wingdings" panose="05000000000000000000" pitchFamily="2" charset="2"/>
              <a:buChar char="ü"/>
              <a:defRPr/>
            </a:pPr>
            <a:r>
              <a:rPr lang="fr-FR" sz="1800" dirty="0"/>
              <a:t>Suspension, modification – abrogation de la licence ( décision PM) - </a:t>
            </a:r>
            <a:r>
              <a:rPr lang="fr-FR" sz="1800" i="1" dirty="0">
                <a:solidFill>
                  <a:schemeClr val="accent1"/>
                </a:solidFill>
              </a:rPr>
              <a:t>Suspension, </a:t>
            </a:r>
            <a:r>
              <a:rPr lang="fr-FR" sz="1800" i="1" dirty="0" err="1">
                <a:solidFill>
                  <a:schemeClr val="accent1"/>
                </a:solidFill>
              </a:rPr>
              <a:t>amending</a:t>
            </a:r>
            <a:r>
              <a:rPr lang="fr-FR" sz="1800" i="1" dirty="0">
                <a:solidFill>
                  <a:schemeClr val="accent1"/>
                </a:solidFill>
              </a:rPr>
              <a:t> or </a:t>
            </a:r>
            <a:r>
              <a:rPr lang="fr-FR" sz="1800" i="1" dirty="0" err="1">
                <a:solidFill>
                  <a:schemeClr val="accent1"/>
                </a:solidFill>
              </a:rPr>
              <a:t>repeal</a:t>
            </a:r>
            <a:r>
              <a:rPr lang="fr-FR" sz="1800" i="1" dirty="0">
                <a:solidFill>
                  <a:schemeClr val="accent1"/>
                </a:solidFill>
              </a:rPr>
              <a:t> of the </a:t>
            </a:r>
            <a:r>
              <a:rPr lang="fr-FR" sz="1800" i="1" dirty="0" err="1">
                <a:solidFill>
                  <a:schemeClr val="accent1"/>
                </a:solidFill>
              </a:rPr>
              <a:t>license</a:t>
            </a:r>
            <a:r>
              <a:rPr lang="fr-FR" sz="1800" i="1" dirty="0">
                <a:solidFill>
                  <a:schemeClr val="accent1"/>
                </a:solidFill>
              </a:rPr>
              <a:t> (PM </a:t>
            </a:r>
            <a:r>
              <a:rPr lang="fr-FR" sz="1800" i="1" dirty="0" err="1">
                <a:solidFill>
                  <a:schemeClr val="accent1"/>
                </a:solidFill>
              </a:rPr>
              <a:t>decision</a:t>
            </a:r>
            <a:r>
              <a:rPr lang="fr-FR" sz="1800" i="1" dirty="0">
                <a:solidFill>
                  <a:schemeClr val="accent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altLang="fr-FR" dirty="0"/>
          </a:p>
        </p:txBody>
      </p:sp>
      <p:sp>
        <p:nvSpPr>
          <p:cNvPr id="2048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F8A57A-4226-48C8-A0F9-EC6E9EDB2A8C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r>
              <a:rPr lang="fr-FR" altLang="fr-FR" sz="1200"/>
              <a:t>/10</a:t>
            </a:r>
          </a:p>
        </p:txBody>
      </p:sp>
    </p:spTree>
    <p:extLst>
      <p:ext uri="{BB962C8B-B14F-4D97-AF65-F5344CB8AC3E}">
        <p14:creationId xmlns:p14="http://schemas.microsoft.com/office/powerpoint/2010/main" val="2245829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6 – Focus sur la mise en demeure administrative - </a:t>
            </a:r>
            <a:r>
              <a:rPr lang="fr-FR" altLang="fr-FR" sz="2700" i="1" dirty="0">
                <a:solidFill>
                  <a:schemeClr val="accent1"/>
                </a:solidFill>
              </a:rPr>
              <a:t>THE ADMINISTRATIVE INJUNCTION - FOCUS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altLang="en-US" dirty="0"/>
              <a:t>La </a:t>
            </a:r>
            <a:r>
              <a:rPr lang="en-US" altLang="en-US" dirty="0" err="1"/>
              <a:t>procédure</a:t>
            </a:r>
            <a:r>
              <a:rPr lang="en-US" altLang="en-US" dirty="0"/>
              <a:t> </a:t>
            </a:r>
            <a:r>
              <a:rPr lang="en-US" altLang="en-US" dirty="0" err="1"/>
              <a:t>d’injonction</a:t>
            </a:r>
            <a:r>
              <a:rPr lang="en-US" altLang="en-US" dirty="0"/>
              <a:t> – </a:t>
            </a:r>
            <a:r>
              <a:rPr lang="en-US" altLang="en-US" dirty="0" err="1"/>
              <a:t>saisine</a:t>
            </a:r>
            <a:r>
              <a:rPr lang="en-US" altLang="en-US" dirty="0"/>
              <a:t> du </a:t>
            </a:r>
            <a:r>
              <a:rPr lang="en-US" altLang="en-US" dirty="0" err="1"/>
              <a:t>comité</a:t>
            </a:r>
            <a:r>
              <a:rPr lang="en-US" altLang="en-US" dirty="0"/>
              <a:t> des sanctions </a:t>
            </a:r>
            <a:r>
              <a:rPr lang="en-US" altLang="en-US" i="1" dirty="0">
                <a:solidFill>
                  <a:schemeClr val="accent1"/>
                </a:solidFill>
              </a:rPr>
              <a:t>The Injunction procedure and Sanctions Committee implementation</a:t>
            </a:r>
          </a:p>
          <a:p>
            <a:pPr marL="720725" algn="just">
              <a:buFont typeface="Wingdings" panose="05000000000000000000" pitchFamily="2" charset="2"/>
              <a:buChar char="Ø"/>
              <a:defRPr/>
            </a:pPr>
            <a:r>
              <a:rPr lang="en-US" altLang="en-US" i="1" u="sng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Des infractions </a:t>
            </a:r>
            <a:r>
              <a:rPr lang="en-US" altLang="en-US" dirty="0" err="1"/>
              <a:t>nombreuses</a:t>
            </a:r>
            <a:r>
              <a:rPr lang="en-US" altLang="en-US" dirty="0"/>
              <a:t> et </a:t>
            </a:r>
            <a:r>
              <a:rPr lang="en-US" altLang="en-US" dirty="0" err="1"/>
              <a:t>significatives</a:t>
            </a:r>
            <a:r>
              <a:rPr lang="en-US" altLang="en-US" dirty="0"/>
              <a:t> </a:t>
            </a:r>
            <a:r>
              <a:rPr lang="en-US" altLang="en-US" u="sng" dirty="0"/>
              <a:t>- </a:t>
            </a:r>
            <a:r>
              <a:rPr lang="en-US" altLang="en-US" i="1" u="sng" dirty="0">
                <a:solidFill>
                  <a:schemeClr val="accent1"/>
                </a:solidFill>
              </a:rPr>
              <a:t>Numerous and significant breaches </a:t>
            </a:r>
            <a:r>
              <a:rPr lang="en-US" altLang="en-US" i="1" dirty="0">
                <a:solidFill>
                  <a:schemeClr val="accent1"/>
                </a:solidFill>
              </a:rPr>
              <a:t>:</a:t>
            </a:r>
          </a:p>
          <a:p>
            <a:pPr marL="841375" indent="-457200" algn="just">
              <a:buFont typeface="Wingdings" panose="05000000000000000000" pitchFamily="2" charset="2"/>
              <a:buChar char="ü"/>
              <a:defRPr/>
            </a:pPr>
            <a:r>
              <a:rPr lang="en-US" altLang="en-US" dirty="0"/>
              <a:t>Le </a:t>
            </a:r>
            <a:r>
              <a:rPr lang="en-US" altLang="en-US" dirty="0" err="1"/>
              <a:t>comité</a:t>
            </a:r>
            <a:r>
              <a:rPr lang="en-US" altLang="en-US" dirty="0"/>
              <a:t> de </a:t>
            </a:r>
            <a:r>
              <a:rPr lang="en-US" altLang="en-US" dirty="0" err="1"/>
              <a:t>contrôle</a:t>
            </a:r>
            <a:r>
              <a:rPr lang="en-US" altLang="en-US" dirty="0"/>
              <a:t> a posteriori </a:t>
            </a:r>
            <a:r>
              <a:rPr lang="en-US" altLang="en-US" dirty="0" err="1"/>
              <a:t>somme</a:t>
            </a:r>
            <a:r>
              <a:rPr lang="en-US" altLang="en-US" dirty="0"/>
              <a:t> </a:t>
            </a:r>
            <a:r>
              <a:rPr lang="en-US" altLang="en-US" dirty="0" err="1"/>
              <a:t>l’exportateur</a:t>
            </a:r>
            <a:r>
              <a:rPr lang="en-US" altLang="en-US" dirty="0"/>
              <a:t> de </a:t>
            </a:r>
            <a:r>
              <a:rPr lang="en-US" altLang="en-US" dirty="0" err="1"/>
              <a:t>prendre</a:t>
            </a:r>
            <a:r>
              <a:rPr lang="en-US" altLang="en-US" dirty="0"/>
              <a:t>  des actions correctives. </a:t>
            </a:r>
            <a:r>
              <a:rPr lang="en-US" altLang="en-US" i="1" dirty="0">
                <a:solidFill>
                  <a:schemeClr val="accent1"/>
                </a:solidFill>
              </a:rPr>
              <a:t>Ex-Post Committee summons the Exporter to take corrective measures</a:t>
            </a:r>
          </a:p>
          <a:p>
            <a:pPr marL="720725" algn="just">
              <a:buFont typeface="Wingdings" panose="05000000000000000000" pitchFamily="2" charset="2"/>
              <a:buChar char="Ø"/>
              <a:defRPr/>
            </a:pPr>
            <a:r>
              <a:rPr lang="en-US" alt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</a:t>
            </a: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alt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défaut</a:t>
            </a: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alt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l’exportateur</a:t>
            </a: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i="1" u="sng" dirty="0">
                <a:solidFill>
                  <a:schemeClr val="accent1"/>
                </a:solidFill>
              </a:rPr>
              <a:t>Exporter failure to comply </a:t>
            </a:r>
            <a:r>
              <a:rPr lang="en-US" altLang="en-US" i="1" dirty="0">
                <a:solidFill>
                  <a:schemeClr val="accent1"/>
                </a:solidFill>
              </a:rPr>
              <a:t>: </a:t>
            </a:r>
          </a:p>
          <a:p>
            <a:pPr marL="841375" indent="-457200" algn="just">
              <a:buFont typeface="Wingdings" panose="05000000000000000000" pitchFamily="2" charset="2"/>
              <a:buChar char="ü"/>
              <a:defRPr/>
            </a:pPr>
            <a:r>
              <a:rPr lang="en-US" altLang="en-US" dirty="0" err="1"/>
              <a:t>Amende</a:t>
            </a:r>
            <a:r>
              <a:rPr lang="en-US" altLang="en-US" dirty="0"/>
              <a:t> </a:t>
            </a:r>
            <a:r>
              <a:rPr lang="en-US" altLang="en-US" dirty="0" err="1"/>
              <a:t>prononcée</a:t>
            </a:r>
            <a:r>
              <a:rPr lang="en-US" altLang="en-US" dirty="0"/>
              <a:t> par le </a:t>
            </a:r>
            <a:r>
              <a:rPr lang="en-US" altLang="en-US" dirty="0" err="1"/>
              <a:t>président</a:t>
            </a:r>
            <a:r>
              <a:rPr lang="en-US" altLang="en-US" dirty="0"/>
              <a:t> du </a:t>
            </a:r>
            <a:r>
              <a:rPr lang="en-US" altLang="en-US" dirty="0" err="1"/>
              <a:t>comité</a:t>
            </a:r>
            <a:r>
              <a:rPr lang="en-US" altLang="en-US" dirty="0"/>
              <a:t> des sanctions. </a:t>
            </a:r>
            <a:r>
              <a:rPr lang="en-US" altLang="en-US" i="1" dirty="0">
                <a:solidFill>
                  <a:schemeClr val="accent1"/>
                </a:solidFill>
              </a:rPr>
              <a:t>Monetary penalty up to €150,000 (pronounced by a Sanctions Committee </a:t>
            </a:r>
            <a:r>
              <a:rPr lang="fr-FR" altLang="en-US" i="1" dirty="0" err="1">
                <a:solidFill>
                  <a:schemeClr val="accent1"/>
                </a:solidFill>
              </a:rPr>
              <a:t>chaired</a:t>
            </a:r>
            <a:r>
              <a:rPr lang="fr-FR" altLang="en-US" i="1" dirty="0">
                <a:solidFill>
                  <a:schemeClr val="accent1"/>
                </a:solidFill>
              </a:rPr>
              <a:t> by CGA):</a:t>
            </a:r>
          </a:p>
          <a:p>
            <a:pPr marL="841375" indent="-457200" algn="just">
              <a:buFont typeface="Wingdings" panose="05000000000000000000" pitchFamily="2" charset="2"/>
              <a:buChar char="ü"/>
              <a:defRPr/>
            </a:pPr>
            <a:r>
              <a:rPr lang="en-US" altLang="en-US" dirty="0"/>
              <a:t>Suspension, modification </a:t>
            </a:r>
            <a:r>
              <a:rPr lang="en-US" altLang="en-US" dirty="0" err="1"/>
              <a:t>ou</a:t>
            </a:r>
            <a:r>
              <a:rPr lang="en-US" altLang="en-US" dirty="0"/>
              <a:t> abrogation de la </a:t>
            </a:r>
            <a:r>
              <a:rPr lang="en-US" altLang="en-US" dirty="0" err="1"/>
              <a:t>licence</a:t>
            </a:r>
            <a:r>
              <a:rPr lang="en-US" altLang="en-US" dirty="0"/>
              <a:t>. </a:t>
            </a:r>
            <a:r>
              <a:rPr lang="en-US" altLang="en-US" i="1" dirty="0">
                <a:solidFill>
                  <a:schemeClr val="accent1"/>
                </a:solidFill>
              </a:rPr>
              <a:t>Suspension, amendment or repeal of Export license</a:t>
            </a:r>
            <a:endParaRPr lang="fr-FR" altLang="fr-FR" sz="2400" i="1" dirty="0">
              <a:solidFill>
                <a:schemeClr val="accent1"/>
              </a:solidFill>
            </a:endParaRPr>
          </a:p>
        </p:txBody>
      </p:sp>
      <p:sp>
        <p:nvSpPr>
          <p:cNvPr id="2150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49402F-D281-4FD0-B686-79868653E53A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r>
              <a:rPr lang="fr-FR" altLang="fr-FR" sz="1200"/>
              <a:t>/10</a:t>
            </a:r>
          </a:p>
        </p:txBody>
      </p:sp>
    </p:spTree>
    <p:extLst>
      <p:ext uri="{BB962C8B-B14F-4D97-AF65-F5344CB8AC3E}">
        <p14:creationId xmlns:p14="http://schemas.microsoft.com/office/powerpoint/2010/main" val="365811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fr-FR" dirty="0"/>
              <a:t>7 –  Activité en 2019 – décisions prises </a:t>
            </a:r>
            <a:r>
              <a:rPr lang="fr-FR" altLang="fr-FR" sz="3100" i="1" dirty="0">
                <a:solidFill>
                  <a:schemeClr val="accent1"/>
                </a:solidFill>
              </a:rPr>
              <a:t>ACTIVITY IN 2019 – DECISIONS TAKEN</a:t>
            </a:r>
            <a:endParaRPr lang="en-US" altLang="en-US" i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53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D989CC-7FE6-4CF4-A01C-8273FF157763}" type="slidenum">
              <a:rPr lang="fr-FR" altLang="fr-FR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r>
              <a:rPr lang="fr-FR" altLang="fr-FR" sz="1200"/>
              <a:t>/10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71524" y="2299743"/>
            <a:ext cx="52101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dirty="0"/>
              <a:t>84% des 4600 contrats de vente de matériels de guerre et de matériels assimilés,</a:t>
            </a:r>
          </a:p>
          <a:p>
            <a:r>
              <a:rPr lang="en-US" altLang="en-US" dirty="0"/>
              <a:t>38 rapports</a:t>
            </a:r>
            <a:r>
              <a:rPr lang="en-US" altLang="en-US" sz="1800" kern="0" dirty="0"/>
              <a:t> </a:t>
            </a:r>
            <a:r>
              <a:rPr lang="en-US" altLang="en-US" dirty="0" err="1"/>
              <a:t>transmis</a:t>
            </a:r>
            <a:r>
              <a:rPr lang="en-US" altLang="en-US" dirty="0"/>
              <a:t> au CMCAP</a:t>
            </a:r>
          </a:p>
          <a:p>
            <a:endParaRPr lang="en-US" altLang="en-US" sz="1800" kern="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1" y="1787524"/>
            <a:ext cx="5065712" cy="424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537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_05_25PPT_SGA_16-9" id="{2D645B63-E1F2-411C-B293-D56D60D71B98}" vid="{98A08B8F-4AD5-49C8-B857-F658DEB39C28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 de référence" ma:contentTypeID="0x010100FD9EA390206D405BA02AB06F710E2F7D005B3F0DF5994BF04394B9B9A9E41FE59C" ma:contentTypeVersion="6" ma:contentTypeDescription="Crée un document de référence" ma:contentTypeScope="" ma:versionID="7d8a2499436a47236230baf2f950ac16">
  <xsd:schema xmlns:xsd="http://www.w3.org/2001/XMLSchema" xmlns:xs="http://www.w3.org/2001/XMLSchema" xmlns:p="http://schemas.microsoft.com/office/2006/metadata/properties" xmlns:ns2="347c3cc3-4efd-470a-a8bf-9e6fcb399319" targetNamespace="http://schemas.microsoft.com/office/2006/metadata/properties" ma:root="true" ma:fieldsID="02c28ea5b39f7722b6ad9540437980fb" ns2:_="">
    <xsd:import namespace="347c3cc3-4efd-470a-a8bf-9e6fcb399319"/>
    <xsd:element name="properties">
      <xsd:complexType>
        <xsd:sequence>
          <xsd:element name="documentManagement">
            <xsd:complexType>
              <xsd:all>
                <xsd:element ref="ns2:SGAConnect_Source" minOccurs="0"/>
                <xsd:element ref="ns2:TaxKeywordTaxHTFiel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c3cc3-4efd-470a-a8bf-9e6fcb399319" elementFormDefault="qualified">
    <xsd:import namespace="http://schemas.microsoft.com/office/2006/documentManagement/types"/>
    <xsd:import namespace="http://schemas.microsoft.com/office/infopath/2007/PartnerControls"/>
    <xsd:element name="SGAConnect_Source" ma:index="8" nillable="true" ma:displayName="Source" ma:default="" ma:description="Source de la page" ma:internalName="SGAConnect_Source" ma:readOnly="false">
      <xsd:simpleType>
        <xsd:restriction base="dms:Text"/>
      </xsd:simpleType>
    </xsd:element>
    <xsd:element name="TaxKeywordTaxHTField" ma:index="9" nillable="true" ma:taxonomy="true" ma:internalName="TaxKeywordTaxHTField" ma:taxonomyFieldName="TaxKeyword" ma:displayName="Mots clés" ma:readOnly="false" ma:fieldId="{23f27201-bee3-471e-b2e7-b64fd8b7ca38}" ma:taxonomyMulti="true" ma:sspId="d013f4df-92d4-4b52-bf96-16a989373db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Colonne Attraper tout de Taxonomie" ma:hidden="true" ma:list="{b22c6113-add9-4279-9d8f-60cb3ee4b91a}" ma:internalName="TaxCatchAll" ma:showField="CatchAllData" ma:web="347c3cc3-4efd-470a-a8bf-9e6fcb3993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Colonne Attraper tout de Taxonomie1" ma:hidden="true" ma:list="{b22c6113-add9-4279-9d8f-60cb3ee4b91a}" ma:internalName="TaxCatchAllLabel" ma:readOnly="true" ma:showField="CatchAllDataLabel" ma:web="347c3cc3-4efd-470a-a8bf-9e6fcb3993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347c3cc3-4efd-470a-a8bf-9e6fcb399319">
      <Terms xmlns="http://schemas.microsoft.com/office/infopath/2007/PartnerControls"/>
    </TaxKeywordTaxHTField>
    <TaxCatchAll xmlns="347c3cc3-4efd-470a-a8bf-9e6fcb399319"/>
    <SGAConnect_Source xmlns="347c3cc3-4efd-470a-a8bf-9e6fcb399319" xsi:nil="true"/>
  </documentManagement>
</p:properties>
</file>

<file path=customXml/itemProps1.xml><?xml version="1.0" encoding="utf-8"?>
<ds:datastoreItem xmlns:ds="http://schemas.openxmlformats.org/officeDocument/2006/customXml" ds:itemID="{F8B34C3B-DD42-47EF-B99C-23FFD154E5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6E4FD7-0A5F-4555-99AB-16D489F4C3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c3cc3-4efd-470a-a8bf-9e6fcb3993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51F0D6-E1A3-44F7-8112-2EE39FC36D7A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347c3cc3-4efd-470a-a8bf-9e6fcb399319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2020PPT_SGA_16-9 v2</Template>
  <TotalTime>9447</TotalTime>
  <Words>997</Words>
  <Application>Microsoft Macintosh PowerPoint</Application>
  <PresentationFormat>Grand écran</PresentationFormat>
  <Paragraphs>109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Century Gothic</vt:lpstr>
      <vt:lpstr>Marianne</vt:lpstr>
      <vt:lpstr>Times New Roman</vt:lpstr>
      <vt:lpstr>Verdana</vt:lpstr>
      <vt:lpstr>Wingdings</vt:lpstr>
      <vt:lpstr>Thème Office</vt:lpstr>
      <vt:lpstr>Conception personnalisée</vt:lpstr>
      <vt:lpstr>Présentation PowerPoint</vt:lpstr>
      <vt:lpstr>SOMMAIRE  - CONTENT</vt:lpstr>
      <vt:lpstr>1 – Rappel des principes et objectifs du contrôle export- PRINCIPLES AND OBJECTIVES</vt:lpstr>
      <vt:lpstr>2 – Les obligations des exportateurs EXPORTER OBLIGATIONS</vt:lpstr>
      <vt:lpstr>3 – Le processus de vérification CONTROL PROCESS</vt:lpstr>
      <vt:lpstr>4 – Suites données - CONSEQUENCES</vt:lpstr>
      <vt:lpstr>5 – Peines - PENALTIES </vt:lpstr>
      <vt:lpstr>6 – Focus sur la mise en demeure administrative - THE ADMINISTRATIVE INJUNCTION - FOCUS</vt:lpstr>
      <vt:lpstr>7 –  Activité en 2019 – décisions prises ACTIVITY IN 2019 – DECISIONS TAKEN</vt:lpstr>
      <vt:lpstr>8 – CONCLUSION: </vt:lpstr>
    </vt:vector>
  </TitlesOfParts>
  <Company>Ministère des Armées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CIBIEL Franck ATTACH PAL ADM.ETA</dc:creator>
  <cp:lastModifiedBy>SPC</cp:lastModifiedBy>
  <cp:revision>116</cp:revision>
  <cp:lastPrinted>2021-01-06T18:11:38Z</cp:lastPrinted>
  <dcterms:created xsi:type="dcterms:W3CDTF">2020-06-11T10:49:42Z</dcterms:created>
  <dcterms:modified xsi:type="dcterms:W3CDTF">2021-03-19T08:17:57Z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0x010100FD9EA390206D405BA02AB06F710E2F7D005B3F0DF5994BF04394B9B9A9E41FE59C</vt:lpwstr>
  </property>
</Properties>
</file>