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9200"/>
  <p:notesSz cx="10693400" cy="7569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hann BERENGER" initials="YB" lastIdx="13" clrIdx="0">
    <p:extLst>
      <p:ext uri="{19B8F6BF-5375-455C-9EA6-DF929625EA0E}">
        <p15:presenceInfo xmlns:p15="http://schemas.microsoft.com/office/powerpoint/2012/main" userId="S-1-5-21-3406572209-2354835200-999462638-14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662"/>
    <a:srgbClr val="DC2509"/>
    <a:srgbClr val="FFFFFF"/>
    <a:srgbClr val="10BC9F"/>
    <a:srgbClr val="05C2C7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911" autoAdjust="0"/>
    <p:restoredTop sz="93447" autoAdjust="0"/>
  </p:normalViewPr>
  <p:slideViewPr>
    <p:cSldViewPr>
      <p:cViewPr>
        <p:scale>
          <a:sx n="125" d="100"/>
          <a:sy n="125" d="100"/>
        </p:scale>
        <p:origin x="-1280" y="-7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1FAA3-F1C7-484B-ADD0-C49BB6E11ED9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81FD3-6A55-41E1-8666-D1B9267904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22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81FD3-6A55-41E1-8666-D1B92679049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42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6452"/>
            <a:ext cx="9089390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2"/>
            <a:ext cx="748538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40916"/>
            <a:ext cx="9624060" cy="4995672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3985902" cy="197967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10689590" cy="7564120"/>
          </a:xfrm>
          <a:custGeom>
            <a:avLst/>
            <a:gdLst/>
            <a:ahLst/>
            <a:cxnLst/>
            <a:rect l="l" t="t" r="r" b="b"/>
            <a:pathLst>
              <a:path w="10689590" h="7564120">
                <a:moveTo>
                  <a:pt x="10689336" y="521208"/>
                </a:moveTo>
                <a:lnTo>
                  <a:pt x="3947020" y="521208"/>
                </a:lnTo>
                <a:lnTo>
                  <a:pt x="4384687" y="0"/>
                </a:lnTo>
                <a:lnTo>
                  <a:pt x="3864813" y="0"/>
                </a:lnTo>
                <a:lnTo>
                  <a:pt x="3221609" y="680212"/>
                </a:lnTo>
                <a:lnTo>
                  <a:pt x="2094865" y="1201293"/>
                </a:lnTo>
                <a:lnTo>
                  <a:pt x="946772" y="1414018"/>
                </a:lnTo>
                <a:lnTo>
                  <a:pt x="0" y="1072654"/>
                </a:lnTo>
                <a:lnTo>
                  <a:pt x="0" y="2018893"/>
                </a:lnTo>
                <a:lnTo>
                  <a:pt x="1435735" y="2275332"/>
                </a:lnTo>
                <a:lnTo>
                  <a:pt x="2509393" y="1839341"/>
                </a:lnTo>
                <a:lnTo>
                  <a:pt x="3027870" y="1414018"/>
                </a:lnTo>
                <a:lnTo>
                  <a:pt x="3572383" y="967359"/>
                </a:lnTo>
                <a:lnTo>
                  <a:pt x="3803904" y="691654"/>
                </a:lnTo>
                <a:lnTo>
                  <a:pt x="3803904" y="7563612"/>
                </a:lnTo>
                <a:lnTo>
                  <a:pt x="10689336" y="7563612"/>
                </a:lnTo>
                <a:lnTo>
                  <a:pt x="10689336" y="5212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0689336" cy="52120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203960" y="-25400"/>
            <a:ext cx="0" cy="545465"/>
          </a:xfrm>
          <a:custGeom>
            <a:avLst/>
            <a:gdLst/>
            <a:ahLst/>
            <a:cxnLst/>
            <a:rect l="l" t="t" r="r" b="b"/>
            <a:pathLst>
              <a:path h="545465">
                <a:moveTo>
                  <a:pt x="0" y="0"/>
                </a:moveTo>
                <a:lnTo>
                  <a:pt x="0" y="544957"/>
                </a:lnTo>
              </a:path>
            </a:pathLst>
          </a:custGeom>
          <a:ln w="12192">
            <a:solidFill>
              <a:srgbClr val="DC25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253" y="34290"/>
            <a:ext cx="10454893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6"/>
            <a:ext cx="342188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0334" y="1740585"/>
            <a:ext cx="5047492" cy="507077"/>
          </a:xfrm>
          <a:prstGeom prst="rect">
            <a:avLst/>
          </a:prstGeom>
          <a:solidFill>
            <a:srgbClr val="240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1" name="object 5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4512" y="708416"/>
            <a:ext cx="2718788" cy="872259"/>
          </a:xfrm>
          <a:prstGeom prst="rect">
            <a:avLst/>
          </a:prstGeom>
        </p:spPr>
      </p:pic>
      <p:sp>
        <p:nvSpPr>
          <p:cNvPr id="52" name="object 52"/>
          <p:cNvSpPr txBox="1"/>
          <p:nvPr/>
        </p:nvSpPr>
        <p:spPr>
          <a:xfrm>
            <a:off x="2661952" y="922304"/>
            <a:ext cx="1711897" cy="394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000" b="1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</a:t>
            </a:r>
            <a:r>
              <a:rPr lang="fr-FR" sz="1000" b="1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TION </a:t>
            </a:r>
            <a:r>
              <a:rPr sz="1000" b="1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GÉNÉRAL</a:t>
            </a:r>
            <a:r>
              <a:rPr lang="fr-FR" sz="1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endParaRPr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725"/>
              </a:spcBef>
            </a:pPr>
            <a:r>
              <a:rPr sz="900"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Jérémie</a:t>
            </a:r>
            <a:r>
              <a:rPr sz="900" b="1" spc="-5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9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PELLET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993901" y="612998"/>
            <a:ext cx="5562600" cy="1050303"/>
          </a:xfrm>
          <a:custGeom>
            <a:avLst/>
            <a:gdLst/>
            <a:ahLst/>
            <a:cxnLst/>
            <a:rect l="l" t="t" r="r" b="b"/>
            <a:pathLst>
              <a:path w="3857625" h="1050289">
                <a:moveTo>
                  <a:pt x="0" y="1050035"/>
                </a:moveTo>
                <a:lnTo>
                  <a:pt x="3857244" y="1050035"/>
                </a:lnTo>
                <a:lnTo>
                  <a:pt x="3857244" y="0"/>
                </a:lnTo>
                <a:lnTo>
                  <a:pt x="0" y="0"/>
                </a:lnTo>
                <a:lnTo>
                  <a:pt x="0" y="1050035"/>
                </a:lnTo>
                <a:close/>
              </a:path>
            </a:pathLst>
          </a:custGeom>
          <a:ln w="12192">
            <a:solidFill>
              <a:srgbClr val="DC25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278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GROUPE</a:t>
            </a:r>
            <a:r>
              <a:rPr spc="-35" dirty="0"/>
              <a:t> </a:t>
            </a:r>
            <a:r>
              <a:rPr spc="15" dirty="0"/>
              <a:t>AGENCE</a:t>
            </a:r>
            <a:r>
              <a:rPr spc="-35" dirty="0"/>
              <a:t> </a:t>
            </a:r>
            <a:r>
              <a:rPr spc="-125" dirty="0"/>
              <a:t>FRANÇAISE</a:t>
            </a:r>
            <a:r>
              <a:rPr spc="-25" dirty="0"/>
              <a:t> </a:t>
            </a:r>
            <a:r>
              <a:rPr spc="-210" dirty="0"/>
              <a:t>D</a:t>
            </a:r>
            <a:r>
              <a:rPr spc="-165" dirty="0"/>
              <a:t>E</a:t>
            </a:r>
            <a:r>
              <a:rPr spc="-35" dirty="0"/>
              <a:t> </a:t>
            </a:r>
            <a:r>
              <a:rPr spc="-170" dirty="0"/>
              <a:t>DÉVELOPPEMENT</a:t>
            </a:r>
          </a:p>
        </p:txBody>
      </p:sp>
      <p:sp>
        <p:nvSpPr>
          <p:cNvPr id="110" name="object 110"/>
          <p:cNvSpPr txBox="1"/>
          <p:nvPr/>
        </p:nvSpPr>
        <p:spPr>
          <a:xfrm>
            <a:off x="1329828" y="89572"/>
            <a:ext cx="1155065" cy="37719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solidFill>
                  <a:srgbClr val="FFFFFF"/>
                </a:solidFill>
                <a:latin typeface="Tahoma"/>
                <a:cs typeface="Tahoma"/>
              </a:rPr>
              <a:t>Mise à jour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fr-FR" sz="1000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r>
              <a:rPr lang="fr-FR" sz="1000" dirty="0" smtClean="0">
                <a:solidFill>
                  <a:srgbClr val="FFFFFF"/>
                </a:solidFill>
                <a:latin typeface="Tahoma"/>
                <a:cs typeface="Tahoma"/>
              </a:rPr>
              <a:t> avril 2025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47" name="object 29"/>
          <p:cNvSpPr txBox="1"/>
          <p:nvPr/>
        </p:nvSpPr>
        <p:spPr>
          <a:xfrm>
            <a:off x="88130" y="2607903"/>
            <a:ext cx="1905771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Karine </a:t>
            </a:r>
            <a:r>
              <a:rPr lang="fr-FR" sz="500" b="1" spc="55" dirty="0">
                <a:solidFill>
                  <a:srgbClr val="DC2509"/>
                </a:solidFill>
                <a:latin typeface="Tahoma"/>
                <a:cs typeface="Tahoma"/>
              </a:rPr>
              <a:t>BALDUCCI, </a:t>
            </a:r>
            <a:r>
              <a:rPr lang="fr-FR" sz="500" spc="55" dirty="0" smtClean="0">
                <a:solidFill>
                  <a:srgbClr val="DC2509"/>
                </a:solidFill>
                <a:latin typeface="Tahoma"/>
                <a:cs typeface="Tahoma"/>
              </a:rPr>
              <a:t>adj. Vincent LECOMTE</a:t>
            </a:r>
            <a:endParaRPr sz="500" dirty="0">
              <a:latin typeface="Tahoma"/>
              <a:cs typeface="Tahoma"/>
            </a:endParaRPr>
          </a:p>
        </p:txBody>
      </p:sp>
      <p:sp>
        <p:nvSpPr>
          <p:cNvPr id="148" name="object 29"/>
          <p:cNvSpPr txBox="1"/>
          <p:nvPr/>
        </p:nvSpPr>
        <p:spPr>
          <a:xfrm>
            <a:off x="87026" y="3517928"/>
            <a:ext cx="1906875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Marc PAOLANTONACCI</a:t>
            </a:r>
            <a:endParaRPr sz="500" dirty="0">
              <a:latin typeface="Tahoma"/>
              <a:cs typeface="Tahoma"/>
            </a:endParaRPr>
          </a:p>
        </p:txBody>
      </p:sp>
      <p:sp>
        <p:nvSpPr>
          <p:cNvPr id="149" name="object 29"/>
          <p:cNvSpPr txBox="1"/>
          <p:nvPr/>
        </p:nvSpPr>
        <p:spPr>
          <a:xfrm>
            <a:off x="81475" y="4408742"/>
            <a:ext cx="1912426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Frédéric DUCORON</a:t>
            </a:r>
            <a:endParaRPr sz="500" dirty="0">
              <a:latin typeface="Tahoma"/>
              <a:cs typeface="Tahoma"/>
            </a:endParaRPr>
          </a:p>
        </p:txBody>
      </p:sp>
      <p:sp>
        <p:nvSpPr>
          <p:cNvPr id="152" name="object 107"/>
          <p:cNvSpPr txBox="1"/>
          <p:nvPr/>
        </p:nvSpPr>
        <p:spPr>
          <a:xfrm>
            <a:off x="88130" y="2431773"/>
            <a:ext cx="1905771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des Affaires juridiques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lang="fr-FR" sz="100" b="1" dirty="0" smtClean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153" name="object 107"/>
          <p:cNvSpPr txBox="1"/>
          <p:nvPr/>
        </p:nvSpPr>
        <p:spPr>
          <a:xfrm>
            <a:off x="87026" y="3324098"/>
            <a:ext cx="1906875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des Systèmes d’information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154" name="object 107"/>
          <p:cNvSpPr txBox="1"/>
          <p:nvPr/>
        </p:nvSpPr>
        <p:spPr>
          <a:xfrm>
            <a:off x="79989" y="4210677"/>
            <a:ext cx="1913911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des Moyens généraux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pic>
        <p:nvPicPr>
          <p:cNvPr id="72" name="object 5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90066" y="700951"/>
            <a:ext cx="2440113" cy="883188"/>
          </a:xfrm>
          <a:prstGeom prst="rect">
            <a:avLst/>
          </a:prstGeom>
        </p:spPr>
      </p:pic>
      <p:sp>
        <p:nvSpPr>
          <p:cNvPr id="73" name="object 54"/>
          <p:cNvSpPr txBox="1"/>
          <p:nvPr/>
        </p:nvSpPr>
        <p:spPr>
          <a:xfrm>
            <a:off x="5111352" y="911538"/>
            <a:ext cx="2202395" cy="437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000" b="1" dirty="0" smtClean="0">
                <a:solidFill>
                  <a:srgbClr val="FFFFFF"/>
                </a:solidFill>
                <a:latin typeface="Tahoma"/>
                <a:cs typeface="Tahoma"/>
              </a:rPr>
              <a:t>DIRECT</a:t>
            </a:r>
            <a:r>
              <a:rPr lang="fr-FR" sz="1000" b="1" dirty="0" smtClean="0">
                <a:solidFill>
                  <a:srgbClr val="FFFFFF"/>
                </a:solidFill>
                <a:latin typeface="Tahoma"/>
                <a:cs typeface="Tahoma"/>
              </a:rPr>
              <a:t>ION</a:t>
            </a:r>
            <a:r>
              <a:rPr sz="1000" b="1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FFFFFF"/>
                </a:solidFill>
                <a:latin typeface="Tahoma"/>
                <a:cs typeface="Tahoma"/>
              </a:rPr>
              <a:t>GÉNÉRALE </a:t>
            </a:r>
            <a:r>
              <a:rPr sz="1000" b="1" dirty="0" smtClean="0">
                <a:solidFill>
                  <a:srgbClr val="FFFFFF"/>
                </a:solidFill>
                <a:latin typeface="Tahoma"/>
                <a:cs typeface="Tahoma"/>
              </a:rPr>
              <a:t>ADJOINTE</a:t>
            </a:r>
            <a:r>
              <a:rPr lang="fr-FR" sz="1000" b="1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lang="fr-FR" sz="700" b="1" dirty="0" smtClean="0">
              <a:solidFill>
                <a:srgbClr val="FFFFFF"/>
              </a:solidFill>
              <a:latin typeface="Tahoma"/>
              <a:cs typeface="Tahom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900" b="1" dirty="0" err="1">
                <a:solidFill>
                  <a:srgbClr val="FFFFFF"/>
                </a:solidFill>
                <a:latin typeface="Tahoma"/>
                <a:cs typeface="Tahoma"/>
              </a:rPr>
              <a:t>Cassilde</a:t>
            </a:r>
            <a:r>
              <a:rPr lang="fr-FR" sz="900" b="1" dirty="0">
                <a:solidFill>
                  <a:srgbClr val="FFFFFF"/>
                </a:solidFill>
                <a:latin typeface="Tahoma"/>
                <a:cs typeface="Tahoma"/>
              </a:rPr>
              <a:t> BRENIERE</a:t>
            </a:r>
            <a:endParaRPr sz="900" dirty="0">
              <a:latin typeface="Tahoma"/>
              <a:cs typeface="Tahoma"/>
            </a:endParaRPr>
          </a:p>
        </p:txBody>
      </p:sp>
      <p:sp>
        <p:nvSpPr>
          <p:cNvPr id="101" name="object 29"/>
          <p:cNvSpPr txBox="1"/>
          <p:nvPr/>
        </p:nvSpPr>
        <p:spPr>
          <a:xfrm>
            <a:off x="5589307" y="2842641"/>
            <a:ext cx="2411747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spcBef>
                <a:spcPts val="330"/>
              </a:spcBef>
            </a:pPr>
            <a:r>
              <a:rPr lang="fr-FR" sz="500" spc="40" dirty="0" smtClean="0">
                <a:solidFill>
                  <a:srgbClr val="DC2509"/>
                </a:solidFill>
                <a:latin typeface="Verdana"/>
                <a:cs typeface="Verdana"/>
              </a:rPr>
              <a:t>Laurent </a:t>
            </a:r>
            <a:r>
              <a:rPr lang="fr-FR" sz="500" spc="40" dirty="0" smtClean="0">
                <a:solidFill>
                  <a:srgbClr val="DC2509"/>
                </a:solidFill>
                <a:latin typeface="Verdana"/>
                <a:cs typeface="Verdana"/>
              </a:rPr>
              <a:t>MARION</a:t>
            </a:r>
            <a:endParaRPr lang="fr-FR" sz="500" dirty="0">
              <a:solidFill>
                <a:srgbClr val="DC2509"/>
              </a:solidFill>
              <a:latin typeface="Verdana"/>
              <a:cs typeface="Verdana"/>
            </a:endParaRPr>
          </a:p>
        </p:txBody>
      </p:sp>
      <p:sp>
        <p:nvSpPr>
          <p:cNvPr id="106" name="object 107"/>
          <p:cNvSpPr txBox="1"/>
          <p:nvPr/>
        </p:nvSpPr>
        <p:spPr>
          <a:xfrm>
            <a:off x="5582654" y="2662632"/>
            <a:ext cx="2414886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Gouvernance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117" name="object 54"/>
          <p:cNvSpPr txBox="1"/>
          <p:nvPr/>
        </p:nvSpPr>
        <p:spPr>
          <a:xfrm>
            <a:off x="6673371" y="1750334"/>
            <a:ext cx="2800154" cy="4353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900" b="1" dirty="0" smtClean="0">
                <a:solidFill>
                  <a:srgbClr val="FFFFFF"/>
                </a:solidFill>
                <a:latin typeface="Tahoma"/>
                <a:cs typeface="Tahoma"/>
              </a:rPr>
              <a:t>DIRECT</a:t>
            </a:r>
            <a:r>
              <a:rPr lang="fr-FR" sz="900" b="1" dirty="0" smtClean="0">
                <a:solidFill>
                  <a:srgbClr val="FFFFFF"/>
                </a:solidFill>
                <a:latin typeface="Tahoma"/>
                <a:cs typeface="Tahoma"/>
              </a:rPr>
              <a:t>ION</a:t>
            </a:r>
            <a:r>
              <a:rPr sz="900" b="1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fr-FR" sz="900" b="1" dirty="0" smtClean="0">
                <a:solidFill>
                  <a:srgbClr val="FFFFFF"/>
                </a:solidFill>
                <a:latin typeface="Tahoma"/>
                <a:cs typeface="Tahoma"/>
              </a:rPr>
              <a:t>DES OPERATIONS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lang="fr-FR" sz="200" b="1" dirty="0" smtClean="0">
              <a:solidFill>
                <a:srgbClr val="FFFFFF"/>
              </a:solidFill>
              <a:latin typeface="Tahoma"/>
              <a:cs typeface="Tahom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700" b="1" dirty="0" err="1">
                <a:solidFill>
                  <a:srgbClr val="FFFFFF"/>
                </a:solidFill>
                <a:latin typeface="Tahoma"/>
                <a:cs typeface="Tahoma"/>
              </a:rPr>
              <a:t>Cassilde</a:t>
            </a:r>
            <a:r>
              <a:rPr lang="fr-FR" sz="700" b="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fr-FR" sz="700" b="1" dirty="0" smtClean="0">
                <a:solidFill>
                  <a:srgbClr val="FFFFFF"/>
                </a:solidFill>
                <a:latin typeface="Tahoma"/>
                <a:cs typeface="Tahoma"/>
              </a:rPr>
              <a:t>BRENIERE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700" dirty="0" smtClean="0">
                <a:solidFill>
                  <a:srgbClr val="FFFFFF"/>
                </a:solidFill>
                <a:latin typeface="Tahoma"/>
                <a:cs typeface="Tahoma"/>
              </a:rPr>
              <a:t>adj. Yohan CUSMANO – Etienne LIBERTY</a:t>
            </a:r>
            <a:endParaRPr sz="700" dirty="0">
              <a:latin typeface="Tahoma"/>
              <a:cs typeface="Tahoma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02" y="701716"/>
            <a:ext cx="1667991" cy="85395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459" y="-93231"/>
            <a:ext cx="1210575" cy="699216"/>
          </a:xfrm>
          <a:prstGeom prst="rect">
            <a:avLst/>
          </a:prstGeom>
        </p:spPr>
      </p:pic>
      <p:sp>
        <p:nvSpPr>
          <p:cNvPr id="181" name="object 63"/>
          <p:cNvSpPr txBox="1"/>
          <p:nvPr/>
        </p:nvSpPr>
        <p:spPr>
          <a:xfrm>
            <a:off x="97094" y="2778151"/>
            <a:ext cx="1896807" cy="26417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Marchés publics, subventions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et appui aux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opérations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Allasra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NAORGUE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82" name="object 63"/>
          <p:cNvSpPr txBox="1"/>
          <p:nvPr/>
        </p:nvSpPr>
        <p:spPr>
          <a:xfrm>
            <a:off x="92611" y="3918798"/>
            <a:ext cx="1901289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Infrastructures et support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Stéphane ROGNON</a:t>
            </a:r>
          </a:p>
        </p:txBody>
      </p:sp>
      <p:sp>
        <p:nvSpPr>
          <p:cNvPr id="183" name="object 63"/>
          <p:cNvSpPr txBox="1"/>
          <p:nvPr/>
        </p:nvSpPr>
        <p:spPr>
          <a:xfrm>
            <a:off x="92611" y="3688747"/>
            <a:ext cx="1901289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Intégration et projets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Mamaudou DEMBA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86" name="object 63"/>
          <p:cNvSpPr txBox="1"/>
          <p:nvPr/>
        </p:nvSpPr>
        <p:spPr>
          <a:xfrm>
            <a:off x="2092705" y="2536529"/>
            <a:ext cx="1588225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Formation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Emilie </a:t>
            </a: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MAIRESSE</a:t>
            </a:r>
          </a:p>
        </p:txBody>
      </p:sp>
      <p:sp>
        <p:nvSpPr>
          <p:cNvPr id="187" name="object 63"/>
          <p:cNvSpPr txBox="1"/>
          <p:nvPr/>
        </p:nvSpPr>
        <p:spPr>
          <a:xfrm>
            <a:off x="2090719" y="2804952"/>
            <a:ext cx="1588225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Unité Conseil et performance RH</a:t>
            </a:r>
          </a:p>
          <a:p>
            <a:pPr marL="36195"/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Fiona LE DEVEHAT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88" name="object 63"/>
          <p:cNvSpPr txBox="1"/>
          <p:nvPr/>
        </p:nvSpPr>
        <p:spPr>
          <a:xfrm>
            <a:off x="2094512" y="3073375"/>
            <a:ext cx="1588225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Mobilité internationale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Ivanka ANGELOVA</a:t>
            </a:r>
          </a:p>
        </p:txBody>
      </p:sp>
      <p:sp>
        <p:nvSpPr>
          <p:cNvPr id="189" name="object 63"/>
          <p:cNvSpPr txBox="1"/>
          <p:nvPr/>
        </p:nvSpPr>
        <p:spPr>
          <a:xfrm>
            <a:off x="2077528" y="3620108"/>
            <a:ext cx="1605209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Unité Relations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sociales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Marine SERRES ABDELAZIZ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91" name="object 63"/>
          <p:cNvSpPr txBox="1"/>
          <p:nvPr/>
        </p:nvSpPr>
        <p:spPr>
          <a:xfrm>
            <a:off x="3832764" y="2407952"/>
            <a:ext cx="1590136" cy="17346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Services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financier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Lise MINISCLOUX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92" name="object 63"/>
          <p:cNvSpPr txBox="1"/>
          <p:nvPr/>
        </p:nvSpPr>
        <p:spPr>
          <a:xfrm>
            <a:off x="3832184" y="2682706"/>
            <a:ext cx="1590136" cy="26666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Contrôle de gestion siège et consolidation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Violaine </a:t>
            </a: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MAURICE</a:t>
            </a:r>
          </a:p>
        </p:txBody>
      </p:sp>
      <p:sp>
        <p:nvSpPr>
          <p:cNvPr id="196" name="object 63"/>
          <p:cNvSpPr txBox="1"/>
          <p:nvPr/>
        </p:nvSpPr>
        <p:spPr>
          <a:xfrm>
            <a:off x="5586631" y="3487892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Transparence, gestion et redevabilité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002060"/>
                </a:solidFill>
                <a:latin typeface="Tahoma"/>
                <a:cs typeface="Tahoma"/>
              </a:rPr>
              <a:t>Cécile VALADIER </a:t>
            </a:r>
            <a:endParaRPr lang="fr-FR" sz="500" spc="-20" dirty="0">
              <a:solidFill>
                <a:srgbClr val="002060"/>
              </a:solidFill>
              <a:latin typeface="Tahoma"/>
              <a:cs typeface="Tahoma"/>
            </a:endParaRPr>
          </a:p>
        </p:txBody>
      </p:sp>
      <p:sp>
        <p:nvSpPr>
          <p:cNvPr id="197" name="object 63"/>
          <p:cNvSpPr txBox="1"/>
          <p:nvPr/>
        </p:nvSpPr>
        <p:spPr>
          <a:xfrm>
            <a:off x="5596537" y="3706029"/>
            <a:ext cx="2401830" cy="1872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Ressources de l’Etat, Systèmes financiers et Gouvernance locale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98" name="object 63"/>
          <p:cNvSpPr txBox="1"/>
          <p:nvPr/>
        </p:nvSpPr>
        <p:spPr>
          <a:xfrm>
            <a:off x="5589713" y="3259219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Migration, genre et droits humains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Tiguida CAMARA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00" name="object 63"/>
          <p:cNvSpPr txBox="1"/>
          <p:nvPr/>
        </p:nvSpPr>
        <p:spPr>
          <a:xfrm>
            <a:off x="5591374" y="3028548"/>
            <a:ext cx="2397087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Justice et réforme de l’Etat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Axel GAMET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01" name="object 29"/>
          <p:cNvSpPr txBox="1"/>
          <p:nvPr/>
        </p:nvSpPr>
        <p:spPr>
          <a:xfrm>
            <a:off x="5587652" y="4194397"/>
            <a:ext cx="2399805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Séverine PETERS-DESTERACT, </a:t>
            </a:r>
            <a:r>
              <a:rPr lang="fr-FR" sz="500" spc="55" dirty="0">
                <a:solidFill>
                  <a:srgbClr val="DC2509"/>
                </a:solidFill>
                <a:latin typeface="Tahoma"/>
                <a:cs typeface="Tahoma"/>
              </a:rPr>
              <a:t>adj. </a:t>
            </a:r>
            <a:r>
              <a:rPr lang="fr-FR" sz="500" spc="55" dirty="0" err="1" smtClean="0">
                <a:solidFill>
                  <a:srgbClr val="DC2509"/>
                </a:solidFill>
                <a:latin typeface="Tahoma"/>
                <a:cs typeface="Tahoma"/>
              </a:rPr>
              <a:t>Ahcène</a:t>
            </a:r>
            <a:r>
              <a:rPr lang="fr-FR" sz="500" spc="55" dirty="0" smtClean="0">
                <a:solidFill>
                  <a:srgbClr val="DC2509"/>
                </a:solidFill>
                <a:latin typeface="Tahoma"/>
                <a:cs typeface="Tahoma"/>
              </a:rPr>
              <a:t> GHEROUFELLA</a:t>
            </a:r>
            <a:endParaRPr lang="fr-FR" sz="500" dirty="0" smtClean="0">
              <a:latin typeface="Tahoma"/>
              <a:cs typeface="Tahoma"/>
            </a:endParaRPr>
          </a:p>
        </p:txBody>
      </p:sp>
      <p:sp>
        <p:nvSpPr>
          <p:cNvPr id="202" name="object 107"/>
          <p:cNvSpPr txBox="1"/>
          <p:nvPr/>
        </p:nvSpPr>
        <p:spPr>
          <a:xfrm>
            <a:off x="5582654" y="3994264"/>
            <a:ext cx="2413424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Economie durable et inclusive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203" name="object 63"/>
          <p:cNvSpPr txBox="1"/>
          <p:nvPr/>
        </p:nvSpPr>
        <p:spPr>
          <a:xfrm>
            <a:off x="5587651" y="4367616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Entrepreneuriat et innovation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Clara GUILHEM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04" name="object 63"/>
          <p:cNvSpPr txBox="1"/>
          <p:nvPr/>
        </p:nvSpPr>
        <p:spPr>
          <a:xfrm>
            <a:off x="5587651" y="4593087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Politiques économiques et commerciales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err="1">
                <a:solidFill>
                  <a:srgbClr val="240662"/>
                </a:solidFill>
                <a:latin typeface="Tahoma"/>
                <a:cs typeface="Tahoma"/>
              </a:rPr>
              <a:t>Seliatou</a:t>
            </a: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KAYONDE ANGLADE 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05" name="object 63"/>
          <p:cNvSpPr txBox="1"/>
          <p:nvPr/>
        </p:nvSpPr>
        <p:spPr>
          <a:xfrm>
            <a:off x="5587651" y="4818558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Attractivité des territoires, culture &amp; patrimoine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Elodie CUENCA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08" name="object 29"/>
          <p:cNvSpPr txBox="1"/>
          <p:nvPr/>
        </p:nvSpPr>
        <p:spPr>
          <a:xfrm>
            <a:off x="8196511" y="6735441"/>
            <a:ext cx="2399805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Sophie SALOMON, adj. Elodie MONTETAGAUD</a:t>
            </a:r>
            <a:endParaRPr lang="fr-FR" sz="500" dirty="0">
              <a:latin typeface="Tahoma"/>
              <a:cs typeface="Tahoma"/>
            </a:endParaRPr>
          </a:p>
        </p:txBody>
      </p:sp>
      <p:sp>
        <p:nvSpPr>
          <p:cNvPr id="209" name="object 107"/>
          <p:cNvSpPr txBox="1"/>
          <p:nvPr/>
        </p:nvSpPr>
        <p:spPr>
          <a:xfrm>
            <a:off x="8194637" y="6535308"/>
            <a:ext cx="2410299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</a:t>
            </a:r>
            <a:r>
              <a:rPr lang="fr-FR" sz="600" b="1" dirty="0">
                <a:solidFill>
                  <a:srgbClr val="FFFFFF"/>
                </a:solidFill>
                <a:latin typeface="Tahoma"/>
                <a:cs typeface="Tahoma"/>
              </a:rPr>
              <a:t>Capital humain et développement </a:t>
            </a: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social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210" name="object 63"/>
          <p:cNvSpPr txBox="1"/>
          <p:nvPr/>
        </p:nvSpPr>
        <p:spPr>
          <a:xfrm>
            <a:off x="8202466" y="6908140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Protection sociale et travail décent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Armelle ROLLAND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11" name="object 63"/>
          <p:cNvSpPr txBox="1"/>
          <p:nvPr/>
        </p:nvSpPr>
        <p:spPr>
          <a:xfrm>
            <a:off x="8202466" y="7133611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Formation professionnelle, insertion et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emploi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Violaine GAGNET</a:t>
            </a:r>
            <a:endParaRPr lang="fr-FR" sz="6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12" name="object 63"/>
          <p:cNvSpPr txBox="1"/>
          <p:nvPr/>
        </p:nvSpPr>
        <p:spPr>
          <a:xfrm>
            <a:off x="8195611" y="7346558"/>
            <a:ext cx="2401830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Education, enseignement supérieur et recherche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Camille TIOLLIER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15" name="object 29"/>
          <p:cNvSpPr txBox="1"/>
          <p:nvPr/>
        </p:nvSpPr>
        <p:spPr>
          <a:xfrm>
            <a:off x="8192017" y="2849040"/>
            <a:ext cx="2396769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>
                <a:solidFill>
                  <a:srgbClr val="DC2509"/>
                </a:solidFill>
                <a:latin typeface="Tahoma"/>
                <a:cs typeface="Tahoma"/>
              </a:rPr>
              <a:t>Antoine PEIGNEY</a:t>
            </a:r>
            <a:endParaRPr lang="fr-FR" sz="500" dirty="0">
              <a:latin typeface="Tahoma"/>
              <a:cs typeface="Tahoma"/>
            </a:endParaRPr>
          </a:p>
        </p:txBody>
      </p:sp>
      <p:sp>
        <p:nvSpPr>
          <p:cNvPr id="216" name="object 107"/>
          <p:cNvSpPr txBox="1"/>
          <p:nvPr/>
        </p:nvSpPr>
        <p:spPr>
          <a:xfrm>
            <a:off x="8177593" y="2680872"/>
            <a:ext cx="2407249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Santé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217" name="object 63"/>
          <p:cNvSpPr txBox="1"/>
          <p:nvPr/>
        </p:nvSpPr>
        <p:spPr>
          <a:xfrm>
            <a:off x="8205082" y="3029157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Grandes pandémies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Eric FLEUTELOT</a:t>
            </a:r>
          </a:p>
        </p:txBody>
      </p:sp>
      <p:sp>
        <p:nvSpPr>
          <p:cNvPr id="218" name="object 63"/>
          <p:cNvSpPr txBox="1"/>
          <p:nvPr/>
        </p:nvSpPr>
        <p:spPr>
          <a:xfrm>
            <a:off x="8205082" y="3254628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GAO (Grand Sahel, Afrique centrale, 3 océans)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Antoine PETIBON</a:t>
            </a:r>
          </a:p>
        </p:txBody>
      </p:sp>
      <p:sp>
        <p:nvSpPr>
          <p:cNvPr id="220" name="object 63"/>
          <p:cNvSpPr txBox="1"/>
          <p:nvPr/>
        </p:nvSpPr>
        <p:spPr>
          <a:xfrm>
            <a:off x="8189366" y="3471683"/>
            <a:ext cx="2399420" cy="26417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AGA (</a:t>
            </a:r>
            <a:r>
              <a:rPr lang="fr-FR" sz="600" b="1" spc="-20" dirty="0" err="1">
                <a:solidFill>
                  <a:srgbClr val="240662"/>
                </a:solidFill>
                <a:latin typeface="Tahoma"/>
                <a:cs typeface="Tahoma"/>
              </a:rPr>
              <a:t>Afr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. du Nord, Golfe de Guinée, </a:t>
            </a:r>
            <a:r>
              <a:rPr lang="fr-FR" sz="600" b="1" spc="-20" dirty="0" err="1">
                <a:solidFill>
                  <a:srgbClr val="240662"/>
                </a:solidFill>
                <a:latin typeface="Tahoma"/>
                <a:cs typeface="Tahoma"/>
              </a:rPr>
              <a:t>Afr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. de l’est, orients Europe)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Annick JEANTET</a:t>
            </a:r>
          </a:p>
        </p:txBody>
      </p:sp>
      <p:sp>
        <p:nvSpPr>
          <p:cNvPr id="222" name="object 29"/>
          <p:cNvSpPr txBox="1"/>
          <p:nvPr/>
        </p:nvSpPr>
        <p:spPr>
          <a:xfrm>
            <a:off x="8189366" y="4170399"/>
            <a:ext cx="2332130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Nicolas CHENET, </a:t>
            </a:r>
            <a:r>
              <a:rPr lang="fr-FR" sz="500" spc="40" dirty="0" smtClean="0">
                <a:solidFill>
                  <a:srgbClr val="DC2509"/>
                </a:solidFill>
                <a:latin typeface="Verdana"/>
                <a:cs typeface="Verdana"/>
              </a:rPr>
              <a:t>adj</a:t>
            </a:r>
            <a:r>
              <a:rPr lang="fr-FR" sz="500" spc="40" dirty="0">
                <a:solidFill>
                  <a:srgbClr val="DC2509"/>
                </a:solidFill>
                <a:latin typeface="Verdana"/>
                <a:cs typeface="Verdana"/>
              </a:rPr>
              <a:t>. </a:t>
            </a:r>
            <a:r>
              <a:rPr lang="fr-FR" sz="500" spc="40" dirty="0" smtClean="0">
                <a:solidFill>
                  <a:srgbClr val="DC2509"/>
                </a:solidFill>
                <a:latin typeface="Verdana"/>
                <a:cs typeface="Verdana"/>
              </a:rPr>
              <a:t>Mathilde de </a:t>
            </a:r>
            <a:r>
              <a:rPr lang="fr-FR" sz="500" spc="40" dirty="0" err="1" smtClean="0">
                <a:solidFill>
                  <a:srgbClr val="DC2509"/>
                </a:solidFill>
                <a:latin typeface="Verdana"/>
                <a:cs typeface="Verdana"/>
              </a:rPr>
              <a:t>Williencourt</a:t>
            </a:r>
            <a:endParaRPr sz="500" dirty="0">
              <a:latin typeface="Tahoma"/>
              <a:cs typeface="Tahoma"/>
            </a:endParaRPr>
          </a:p>
        </p:txBody>
      </p:sp>
      <p:sp>
        <p:nvSpPr>
          <p:cNvPr id="223" name="object 107"/>
          <p:cNvSpPr txBox="1"/>
          <p:nvPr/>
        </p:nvSpPr>
        <p:spPr>
          <a:xfrm>
            <a:off x="8189366" y="4006720"/>
            <a:ext cx="2399420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Développement durable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224" name="object 63"/>
          <p:cNvSpPr txBox="1"/>
          <p:nvPr/>
        </p:nvSpPr>
        <p:spPr>
          <a:xfrm>
            <a:off x="8190442" y="4333250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Agriculture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Estelle CHAVALLARD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26" name="object 63"/>
          <p:cNvSpPr txBox="1"/>
          <p:nvPr/>
        </p:nvSpPr>
        <p:spPr>
          <a:xfrm>
            <a:off x="8197224" y="4561885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Energie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Romain RIOLLET</a:t>
            </a:r>
          </a:p>
        </p:txBody>
      </p:sp>
      <p:sp>
        <p:nvSpPr>
          <p:cNvPr id="227" name="object 63"/>
          <p:cNvSpPr txBox="1"/>
          <p:nvPr/>
        </p:nvSpPr>
        <p:spPr>
          <a:xfrm>
            <a:off x="8190442" y="4784519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Biodiversité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Jérémy CASTEUBLE</a:t>
            </a:r>
          </a:p>
        </p:txBody>
      </p:sp>
      <p:sp>
        <p:nvSpPr>
          <p:cNvPr id="233" name="object 29"/>
          <p:cNvSpPr txBox="1"/>
          <p:nvPr/>
        </p:nvSpPr>
        <p:spPr>
          <a:xfrm>
            <a:off x="8192052" y="5447783"/>
            <a:ext cx="2404564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>
                <a:solidFill>
                  <a:srgbClr val="DC2509"/>
                </a:solidFill>
                <a:latin typeface="Tahoma"/>
                <a:cs typeface="Tahoma"/>
              </a:rPr>
              <a:t>Xavier </a:t>
            </a: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COUSQUER</a:t>
            </a:r>
            <a:endParaRPr lang="fr-FR" sz="500" dirty="0">
              <a:latin typeface="Tahoma"/>
              <a:cs typeface="Tahoma"/>
            </a:endParaRPr>
          </a:p>
        </p:txBody>
      </p:sp>
      <p:sp>
        <p:nvSpPr>
          <p:cNvPr id="234" name="object 107"/>
          <p:cNvSpPr txBox="1"/>
          <p:nvPr/>
        </p:nvSpPr>
        <p:spPr>
          <a:xfrm>
            <a:off x="8189366" y="5247650"/>
            <a:ext cx="2415079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Paix, stabilité, sécurité</a:t>
            </a: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235" name="object 63"/>
          <p:cNvSpPr txBox="1"/>
          <p:nvPr/>
        </p:nvSpPr>
        <p:spPr>
          <a:xfrm>
            <a:off x="8205082" y="5620675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Menaces globales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Anne GIUDICELLI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36" name="object 63"/>
          <p:cNvSpPr txBox="1"/>
          <p:nvPr/>
        </p:nvSpPr>
        <p:spPr>
          <a:xfrm>
            <a:off x="8205082" y="5846146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Prévention, réduction et adaptation aux risques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Marie SAQUET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37" name="object 63"/>
          <p:cNvSpPr txBox="1"/>
          <p:nvPr/>
        </p:nvSpPr>
        <p:spPr>
          <a:xfrm>
            <a:off x="8205082" y="6071617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Renforcement des forces de défense et de sécurité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Bénédicte BOREL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38" name="object 63"/>
          <p:cNvSpPr txBox="1"/>
          <p:nvPr/>
        </p:nvSpPr>
        <p:spPr>
          <a:xfrm>
            <a:off x="8205082" y="6297945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Stabilisation et résilience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Virginie ROIRON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92" name="object 63"/>
          <p:cNvSpPr txBox="1"/>
          <p:nvPr/>
        </p:nvSpPr>
        <p:spPr>
          <a:xfrm>
            <a:off x="2088022" y="3355345"/>
            <a:ext cx="1588225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Pôle Paie et administration du personnel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Nathalie MARCQ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95" name="object 63"/>
          <p:cNvSpPr txBox="1"/>
          <p:nvPr/>
        </p:nvSpPr>
        <p:spPr>
          <a:xfrm>
            <a:off x="3816616" y="3046661"/>
            <a:ext cx="1590136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err="1" smtClean="0">
                <a:solidFill>
                  <a:srgbClr val="240662"/>
                </a:solidFill>
                <a:latin typeface="Tahoma"/>
                <a:cs typeface="Tahoma"/>
              </a:rPr>
              <a:t>Process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, outils et base de données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Diane ROUXEL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99" name="object 63"/>
          <p:cNvSpPr txBox="1"/>
          <p:nvPr/>
        </p:nvSpPr>
        <p:spPr>
          <a:xfrm>
            <a:off x="97094" y="3091222"/>
            <a:ext cx="1896807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Ingénierie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juridique et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institutionnelle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err="1" smtClean="0">
                <a:solidFill>
                  <a:srgbClr val="240662"/>
                </a:solidFill>
                <a:latin typeface="Tahoma"/>
                <a:cs typeface="Tahoma"/>
              </a:rPr>
              <a:t>Nahed</a:t>
            </a: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DETEMMERMAN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04" name="object 63"/>
          <p:cNvSpPr txBox="1"/>
          <p:nvPr/>
        </p:nvSpPr>
        <p:spPr>
          <a:xfrm>
            <a:off x="5566814" y="2206551"/>
            <a:ext cx="5051012" cy="233397"/>
          </a:xfrm>
          <a:prstGeom prst="rect">
            <a:avLst/>
          </a:prstGeom>
          <a:solidFill>
            <a:srgbClr val="FFFFFF"/>
          </a:solidFill>
          <a:ln>
            <a:noFill/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 lvl="0"/>
            <a:endParaRPr lang="fr-FR" sz="300" b="1" spc="-20" dirty="0" smtClean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 lvl="0"/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Bureau de représentation UE 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Jérôme HEITZ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 / Cellule Suivi Evaluation, Redevabilité et Apprentissage 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Sophie SCHAPMAN</a:t>
            </a:r>
          </a:p>
          <a:p>
            <a:pPr marL="36195" lvl="0"/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Cellule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Contrats et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achats :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Clémentine MOIROUD /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Cellule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Pilotage et suivi des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opérations :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 </a:t>
            </a:r>
            <a:r>
              <a:rPr lang="fr-FR" sz="500" spc="-20" dirty="0" err="1" smtClean="0">
                <a:solidFill>
                  <a:srgbClr val="240662"/>
                </a:solidFill>
                <a:latin typeface="Tahoma"/>
                <a:cs typeface="Tahoma"/>
              </a:rPr>
              <a:t>Myung-je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 SHIN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05" name="object 63"/>
          <p:cNvSpPr txBox="1"/>
          <p:nvPr/>
        </p:nvSpPr>
        <p:spPr>
          <a:xfrm>
            <a:off x="8190442" y="5017799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Développement urbain et économie circulaire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Camille LE JEAN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07" name="object 29"/>
          <p:cNvSpPr txBox="1"/>
          <p:nvPr/>
        </p:nvSpPr>
        <p:spPr>
          <a:xfrm>
            <a:off x="5597853" y="6068301"/>
            <a:ext cx="2374440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spcBef>
                <a:spcPts val="330"/>
              </a:spcBef>
            </a:pPr>
            <a:r>
              <a:rPr lang="fr-FR" sz="500" b="1" spc="55" dirty="0" smtClean="0">
                <a:solidFill>
                  <a:srgbClr val="DC2509"/>
                </a:solidFill>
                <a:latin typeface="Tahoma"/>
                <a:cs typeface="Tahoma"/>
              </a:rPr>
              <a:t>Isabelle VALOT, </a:t>
            </a:r>
            <a:r>
              <a:rPr lang="fr-FR" sz="500" spc="55" dirty="0" smtClean="0">
                <a:solidFill>
                  <a:srgbClr val="DC2509"/>
                </a:solidFill>
                <a:latin typeface="Tahoma"/>
                <a:cs typeface="Tahoma"/>
              </a:rPr>
              <a:t>adj</a:t>
            </a:r>
            <a:r>
              <a:rPr lang="fr-FR" sz="500" spc="55" dirty="0">
                <a:solidFill>
                  <a:srgbClr val="DC2509"/>
                </a:solidFill>
                <a:latin typeface="Tahoma"/>
                <a:cs typeface="Tahoma"/>
              </a:rPr>
              <a:t>. </a:t>
            </a:r>
            <a:r>
              <a:rPr lang="fr-FR" sz="500" spc="55" dirty="0" smtClean="0">
                <a:solidFill>
                  <a:srgbClr val="DC2509"/>
                </a:solidFill>
                <a:latin typeface="Tahoma"/>
                <a:cs typeface="Tahoma"/>
              </a:rPr>
              <a:t>Mélanie XUEREB / Alisa ROZANOVA</a:t>
            </a:r>
            <a:endParaRPr lang="fr-FR" sz="500" dirty="0">
              <a:latin typeface="Tahoma"/>
              <a:cs typeface="Tahoma"/>
            </a:endParaRPr>
          </a:p>
        </p:txBody>
      </p:sp>
      <p:sp>
        <p:nvSpPr>
          <p:cNvPr id="113" name="object 107"/>
          <p:cNvSpPr txBox="1"/>
          <p:nvPr/>
        </p:nvSpPr>
        <p:spPr>
          <a:xfrm>
            <a:off x="5593491" y="5882849"/>
            <a:ext cx="2397570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Géographique </a:t>
            </a:r>
            <a:endParaRPr lang="fr-FR" sz="600" dirty="0">
              <a:solidFill>
                <a:srgbClr val="FFFFFF"/>
              </a:solidFill>
              <a:latin typeface="Tahoma"/>
              <a:cs typeface="Tahoma"/>
            </a:endParaRPr>
          </a:p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endParaRPr sz="100" b="1" dirty="0">
              <a:latin typeface="Tahoma"/>
              <a:cs typeface="Tahoma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822475" y="1750348"/>
            <a:ext cx="1600425" cy="616798"/>
          </a:xfrm>
          <a:prstGeom prst="rect">
            <a:avLst/>
          </a:prstGeom>
          <a:solidFill>
            <a:srgbClr val="240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object 56"/>
          <p:cNvSpPr txBox="1"/>
          <p:nvPr/>
        </p:nvSpPr>
        <p:spPr>
          <a:xfrm>
            <a:off x="3812876" y="1800507"/>
            <a:ext cx="1515582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850" b="1" dirty="0" smtClean="0">
                <a:solidFill>
                  <a:srgbClr val="FFFFFF"/>
                </a:solidFill>
                <a:latin typeface="Tahoma"/>
                <a:cs typeface="Tahoma"/>
              </a:rPr>
              <a:t>DIRECTION DES AFFAIRES FINANCIERES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sz="200" dirty="0">
              <a:latin typeface="Tahoma"/>
              <a:cs typeface="Tahoma"/>
            </a:endParaRP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lang="fr-FR" sz="650" b="1" dirty="0" smtClean="0">
                <a:solidFill>
                  <a:srgbClr val="FFFFFF"/>
                </a:solidFill>
                <a:latin typeface="Tahoma"/>
                <a:cs typeface="Tahoma"/>
              </a:rPr>
              <a:t>Noëlle GIRAUD </a:t>
            </a: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lang="fr-FR" sz="650" dirty="0" smtClean="0">
                <a:solidFill>
                  <a:srgbClr val="FFFFFF"/>
                </a:solidFill>
                <a:latin typeface="Tahoma"/>
                <a:cs typeface="Tahoma"/>
              </a:rPr>
              <a:t>adj. Diane ROUXEL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2081923" y="1740962"/>
            <a:ext cx="1612387" cy="698986"/>
          </a:xfrm>
          <a:prstGeom prst="rect">
            <a:avLst/>
          </a:prstGeom>
          <a:solidFill>
            <a:srgbClr val="240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object 56"/>
          <p:cNvSpPr txBox="1"/>
          <p:nvPr/>
        </p:nvSpPr>
        <p:spPr>
          <a:xfrm>
            <a:off x="2077528" y="1796564"/>
            <a:ext cx="1496132" cy="6174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850" b="1" dirty="0" smtClean="0">
                <a:solidFill>
                  <a:srgbClr val="FFFFFF"/>
                </a:solidFill>
                <a:latin typeface="Tahoma"/>
                <a:cs typeface="Tahoma"/>
              </a:rPr>
              <a:t>DIRECTION DES RESSOURCES HUMAINES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sz="200" dirty="0">
              <a:latin typeface="Tahoma"/>
              <a:cs typeface="Tahoma"/>
            </a:endParaRP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lang="fr-FR" sz="650" b="1" dirty="0" smtClean="0">
                <a:solidFill>
                  <a:srgbClr val="FFFFFF"/>
                </a:solidFill>
                <a:latin typeface="Tahoma"/>
                <a:cs typeface="Tahoma"/>
              </a:rPr>
              <a:t>Frédéric SANSIER</a:t>
            </a: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lang="fr-FR" sz="650" dirty="0" smtClean="0">
                <a:solidFill>
                  <a:srgbClr val="FFFFFF"/>
                </a:solidFill>
                <a:latin typeface="Tahoma"/>
                <a:cs typeface="Tahoma"/>
              </a:rPr>
              <a:t>Directrice Développement et performance RH : Sahra BLONDEAU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7422" y="1736206"/>
            <a:ext cx="1902684" cy="632586"/>
          </a:xfrm>
          <a:prstGeom prst="rect">
            <a:avLst/>
          </a:prstGeom>
          <a:solidFill>
            <a:srgbClr val="240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object 56"/>
          <p:cNvSpPr txBox="1"/>
          <p:nvPr/>
        </p:nvSpPr>
        <p:spPr>
          <a:xfrm>
            <a:off x="108752" y="1824664"/>
            <a:ext cx="1854735" cy="3020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fr-FR" sz="900" b="1" dirty="0" smtClean="0">
                <a:solidFill>
                  <a:srgbClr val="FFFFFF"/>
                </a:solidFill>
                <a:latin typeface="Tahoma"/>
                <a:cs typeface="Tahoma"/>
              </a:rPr>
              <a:t>SECRETARIAT GENERAL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sz="200" dirty="0">
              <a:latin typeface="Tahoma"/>
              <a:cs typeface="Tahoma"/>
            </a:endParaRP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lang="fr-FR" sz="700" b="1" dirty="0" smtClean="0">
                <a:solidFill>
                  <a:srgbClr val="FFFFFF"/>
                </a:solidFill>
                <a:latin typeface="Tahoma"/>
                <a:cs typeface="Tahoma"/>
              </a:rPr>
              <a:t>Tristan CAZIN</a:t>
            </a:r>
          </a:p>
        </p:txBody>
      </p:sp>
      <p:sp>
        <p:nvSpPr>
          <p:cNvPr id="6" name="Accolade ouvrante 5"/>
          <p:cNvSpPr/>
          <p:nvPr/>
        </p:nvSpPr>
        <p:spPr>
          <a:xfrm>
            <a:off x="5521244" y="2739696"/>
            <a:ext cx="45719" cy="1230507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Accolade ouvrante 110"/>
          <p:cNvSpPr/>
          <p:nvPr/>
        </p:nvSpPr>
        <p:spPr>
          <a:xfrm>
            <a:off x="5510203" y="4068257"/>
            <a:ext cx="45719" cy="932856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Accolade ouvrante 115"/>
          <p:cNvSpPr/>
          <p:nvPr/>
        </p:nvSpPr>
        <p:spPr>
          <a:xfrm>
            <a:off x="8108950" y="6599586"/>
            <a:ext cx="45719" cy="910457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Accolade ouvrante 117"/>
          <p:cNvSpPr/>
          <p:nvPr/>
        </p:nvSpPr>
        <p:spPr>
          <a:xfrm>
            <a:off x="8122334" y="4104650"/>
            <a:ext cx="49523" cy="994342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Accolade ouvrante 118"/>
          <p:cNvSpPr/>
          <p:nvPr/>
        </p:nvSpPr>
        <p:spPr>
          <a:xfrm>
            <a:off x="8122104" y="2698271"/>
            <a:ext cx="45719" cy="995059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Accolade ouvrante 119"/>
          <p:cNvSpPr/>
          <p:nvPr/>
        </p:nvSpPr>
        <p:spPr>
          <a:xfrm>
            <a:off x="8118670" y="5312585"/>
            <a:ext cx="45832" cy="1183501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object 29"/>
          <p:cNvSpPr txBox="1"/>
          <p:nvPr/>
        </p:nvSpPr>
        <p:spPr>
          <a:xfrm>
            <a:off x="5590286" y="5266362"/>
            <a:ext cx="2394130" cy="119263"/>
          </a:xfrm>
          <a:prstGeom prst="rect">
            <a:avLst/>
          </a:prstGeom>
          <a:ln w="6095">
            <a:solidFill>
              <a:srgbClr val="DC2509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330"/>
              </a:spcBef>
            </a:pPr>
            <a:r>
              <a:rPr lang="fr-FR" sz="500" b="1" spc="55" dirty="0">
                <a:solidFill>
                  <a:srgbClr val="DC2509"/>
                </a:solidFill>
                <a:latin typeface="Tahoma"/>
                <a:cs typeface="Tahoma"/>
              </a:rPr>
              <a:t>Antonin CŒUR-BIZOT</a:t>
            </a:r>
          </a:p>
        </p:txBody>
      </p:sp>
      <p:sp>
        <p:nvSpPr>
          <p:cNvPr id="230" name="object 107"/>
          <p:cNvSpPr txBox="1"/>
          <p:nvPr/>
        </p:nvSpPr>
        <p:spPr>
          <a:xfrm>
            <a:off x="5587646" y="5066229"/>
            <a:ext cx="2404599" cy="20069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5875" rIns="0" bIns="0" rtlCol="0">
            <a:spAutoFit/>
          </a:bodyPr>
          <a:lstStyle/>
          <a:p>
            <a:pPr marL="38100" marR="247015">
              <a:lnSpc>
                <a:spcPct val="100000"/>
              </a:lnSpc>
              <a:spcBef>
                <a:spcPts val="600"/>
              </a:spcBef>
            </a:pP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Département </a:t>
            </a:r>
            <a:r>
              <a:rPr lang="fr-FR" sz="600" b="1" dirty="0">
                <a:solidFill>
                  <a:srgbClr val="FFFFFF"/>
                </a:solidFill>
                <a:latin typeface="Tahoma"/>
                <a:cs typeface="Tahoma"/>
              </a:rPr>
              <a:t>Coopération bilatérale et mobilisation de </a:t>
            </a:r>
            <a:r>
              <a:rPr lang="fr-FR" sz="600" b="1" dirty="0" smtClean="0">
                <a:solidFill>
                  <a:srgbClr val="FFFFFF"/>
                </a:solidFill>
                <a:latin typeface="Tahoma"/>
                <a:cs typeface="Tahoma"/>
              </a:rPr>
              <a:t>l’expertise</a:t>
            </a:r>
            <a:endParaRPr lang="fr-FR" sz="600" b="1" dirty="0">
              <a:latin typeface="Tahoma"/>
              <a:cs typeface="Tahoma"/>
            </a:endParaRPr>
          </a:p>
        </p:txBody>
      </p:sp>
      <p:sp>
        <p:nvSpPr>
          <p:cNvPr id="231" name="object 63"/>
          <p:cNvSpPr txBox="1"/>
          <p:nvPr/>
        </p:nvSpPr>
        <p:spPr>
          <a:xfrm>
            <a:off x="5602584" y="5439581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Relations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experts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Virginia MANGEMATIN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232" name="object 63"/>
          <p:cNvSpPr txBox="1"/>
          <p:nvPr/>
        </p:nvSpPr>
        <p:spPr>
          <a:xfrm>
            <a:off x="5602584" y="5665488"/>
            <a:ext cx="2383704" cy="18902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Jumelages et activités bilatérales des administrations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Alice DAPOGNY</a:t>
            </a:r>
          </a:p>
        </p:txBody>
      </p:sp>
      <p:sp>
        <p:nvSpPr>
          <p:cNvPr id="121" name="Accolade ouvrante 120"/>
          <p:cNvSpPr/>
          <p:nvPr/>
        </p:nvSpPr>
        <p:spPr>
          <a:xfrm>
            <a:off x="5506470" y="5113059"/>
            <a:ext cx="53187" cy="585734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Accolade ouvrante 122"/>
          <p:cNvSpPr/>
          <p:nvPr/>
        </p:nvSpPr>
        <p:spPr>
          <a:xfrm>
            <a:off x="35370" y="3399476"/>
            <a:ext cx="45719" cy="691164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Accolade ouvrante 123"/>
          <p:cNvSpPr/>
          <p:nvPr/>
        </p:nvSpPr>
        <p:spPr>
          <a:xfrm>
            <a:off x="32902" y="2468452"/>
            <a:ext cx="47070" cy="792344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object 63"/>
          <p:cNvSpPr txBox="1"/>
          <p:nvPr/>
        </p:nvSpPr>
        <p:spPr>
          <a:xfrm>
            <a:off x="3812545" y="3316299"/>
            <a:ext cx="1590136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Pôle Trésorerie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Renald </a:t>
            </a: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CHAUCHARD</a:t>
            </a:r>
          </a:p>
        </p:txBody>
      </p:sp>
      <p:sp>
        <p:nvSpPr>
          <p:cNvPr id="127" name="object 63"/>
          <p:cNvSpPr txBox="1"/>
          <p:nvPr/>
        </p:nvSpPr>
        <p:spPr>
          <a:xfrm>
            <a:off x="5598241" y="6229177"/>
            <a:ext cx="2382093" cy="40267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Asie – Caraïbes – Océan indien - Pacifique 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Directeur pays Comores : Laurent CHABRUT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Directrice pays Madagascar : Charlotte BINET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Directeur pays Haïti : David BRUCHON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Directrice pays Papouasie-Nouvelle-Guinée : Emilie MIGNOT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29" name="object 63"/>
          <p:cNvSpPr txBox="1"/>
          <p:nvPr/>
        </p:nvSpPr>
        <p:spPr>
          <a:xfrm>
            <a:off x="5595672" y="6661474"/>
            <a:ext cx="2378802" cy="40267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Afrique subsaharienne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Directeur pays Guinée : Nicolas HUET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Directeur pays RCI : Alexandre FOULON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Directrice pays RDC : Aude DELESCLUSE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Directrice pays Rwanda : Nathalie MENUT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30" name="object 63"/>
          <p:cNvSpPr txBox="1"/>
          <p:nvPr/>
        </p:nvSpPr>
        <p:spPr>
          <a:xfrm>
            <a:off x="5599576" y="7094642"/>
            <a:ext cx="2378802" cy="24878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Afrique du Nord – Moyen Orient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Directrice pays Jordanie – Liban : Lilly FORMALEONI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Directeur pays Tunisie </a:t>
            </a: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 –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Libye : Stéphan ORIVEL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31" name="object 63"/>
          <p:cNvSpPr txBox="1"/>
          <p:nvPr/>
        </p:nvSpPr>
        <p:spPr>
          <a:xfrm>
            <a:off x="5596413" y="7380230"/>
            <a:ext cx="237275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Amérique latine - Eurasie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Directrice pays Ukraine : </a:t>
            </a:r>
            <a:r>
              <a:rPr lang="fr-FR" sz="500" spc="-20" dirty="0" err="1" smtClean="0">
                <a:solidFill>
                  <a:srgbClr val="240662"/>
                </a:solidFill>
                <a:latin typeface="Tahoma"/>
                <a:cs typeface="Tahoma"/>
              </a:rPr>
              <a:t>Sofyia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 OLIYNYK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32" name="Accolade ouvrante 131"/>
          <p:cNvSpPr/>
          <p:nvPr/>
        </p:nvSpPr>
        <p:spPr>
          <a:xfrm>
            <a:off x="5522834" y="6068301"/>
            <a:ext cx="45719" cy="1333000"/>
          </a:xfrm>
          <a:prstGeom prst="leftBrace">
            <a:avLst/>
          </a:prstGeom>
          <a:ln>
            <a:solidFill>
              <a:srgbClr val="DC250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object 98"/>
          <p:cNvSpPr txBox="1"/>
          <p:nvPr/>
        </p:nvSpPr>
        <p:spPr>
          <a:xfrm>
            <a:off x="8574830" y="857789"/>
            <a:ext cx="1999568" cy="118622"/>
          </a:xfrm>
          <a:prstGeom prst="rect">
            <a:avLst/>
          </a:prstGeom>
          <a:solidFill>
            <a:schemeClr val="bg1"/>
          </a:solidFill>
          <a:ln w="6096">
            <a:solidFill>
              <a:srgbClr val="DC250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36195" marR="244475">
              <a:lnSpc>
                <a:spcPct val="150000"/>
              </a:lnSpc>
              <a:spcBef>
                <a:spcPts val="25"/>
              </a:spcBef>
            </a:pPr>
            <a:r>
              <a:rPr lang="fr-FR" sz="500" b="1" spc="-10" dirty="0" smtClean="0">
                <a:solidFill>
                  <a:srgbClr val="DC2509"/>
                </a:solidFill>
                <a:latin typeface="Tahoma"/>
                <a:cs typeface="Tahoma"/>
              </a:rPr>
              <a:t>Xavier CHAMBARD</a:t>
            </a:r>
            <a:endParaRPr sz="500" dirty="0">
              <a:solidFill>
                <a:srgbClr val="DC2509"/>
              </a:solidFill>
              <a:latin typeface="Verdana"/>
              <a:cs typeface="Verdana"/>
            </a:endParaRPr>
          </a:p>
        </p:txBody>
      </p:sp>
      <p:sp>
        <p:nvSpPr>
          <p:cNvPr id="134" name="object 97"/>
          <p:cNvSpPr txBox="1"/>
          <p:nvPr/>
        </p:nvSpPr>
        <p:spPr>
          <a:xfrm>
            <a:off x="8576426" y="975570"/>
            <a:ext cx="2013607" cy="15260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6510" rIns="0" bIns="0" rtlCol="0">
            <a:spAutoFit/>
          </a:bodyPr>
          <a:lstStyle/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r>
              <a:rPr lang="fr-FR" sz="600" b="1" spc="-45" dirty="0" smtClean="0">
                <a:solidFill>
                  <a:srgbClr val="FFFFFF"/>
                </a:solidFill>
                <a:latin typeface="Tahoma"/>
                <a:cs typeface="Tahoma"/>
              </a:rPr>
              <a:t>Département Sécurité des </a:t>
            </a:r>
            <a:r>
              <a:rPr lang="fr-FR" sz="600" b="1" spc="-4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lang="fr-FR" sz="600" b="1" spc="-45" dirty="0" smtClean="0">
                <a:solidFill>
                  <a:srgbClr val="FFFFFF"/>
                </a:solidFill>
                <a:latin typeface="Tahoma"/>
                <a:cs typeface="Tahoma"/>
              </a:rPr>
              <a:t>pérations</a:t>
            </a:r>
          </a:p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endParaRPr sz="200" dirty="0">
              <a:latin typeface="Tahoma"/>
              <a:cs typeface="Tahoma"/>
            </a:endParaRPr>
          </a:p>
        </p:txBody>
      </p:sp>
      <p:sp>
        <p:nvSpPr>
          <p:cNvPr id="135" name="object 63"/>
          <p:cNvSpPr txBox="1"/>
          <p:nvPr/>
        </p:nvSpPr>
        <p:spPr>
          <a:xfrm>
            <a:off x="7632700" y="911538"/>
            <a:ext cx="850969" cy="695062"/>
          </a:xfrm>
          <a:prstGeom prst="rect">
            <a:avLst/>
          </a:prstGeom>
          <a:solidFill>
            <a:srgbClr val="FFFFFF"/>
          </a:solidFill>
          <a:ln>
            <a:noFill/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7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Conseillers du directeur général</a:t>
            </a:r>
            <a:endParaRPr lang="fr-FR" sz="7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endParaRPr lang="fr-FR" sz="600" spc="-20" dirty="0" smtClean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/>
            <a:r>
              <a:rPr lang="fr-FR" sz="600" spc="-20" dirty="0">
                <a:solidFill>
                  <a:srgbClr val="240662"/>
                </a:solidFill>
                <a:latin typeface="Tahoma"/>
                <a:cs typeface="Tahoma"/>
              </a:rPr>
              <a:t>Sara BOUBAKRI</a:t>
            </a:r>
          </a:p>
          <a:p>
            <a:pPr marL="36195">
              <a:lnSpc>
                <a:spcPct val="100000"/>
              </a:lnSpc>
            </a:pPr>
            <a:r>
              <a:rPr lang="fr-FR" sz="600" spc="-20" dirty="0" smtClean="0">
                <a:solidFill>
                  <a:srgbClr val="240662"/>
                </a:solidFill>
                <a:latin typeface="Tahoma"/>
                <a:cs typeface="Tahoma"/>
              </a:rPr>
              <a:t>Florian DESPONS</a:t>
            </a:r>
          </a:p>
          <a:p>
            <a:pPr marL="36195">
              <a:lnSpc>
                <a:spcPct val="100000"/>
              </a:lnSpc>
            </a:pPr>
            <a:endParaRPr lang="fr-FR" sz="600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endParaRPr lang="fr-FR" sz="7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36" name="object 97"/>
          <p:cNvSpPr txBox="1"/>
          <p:nvPr/>
        </p:nvSpPr>
        <p:spPr>
          <a:xfrm>
            <a:off x="8570830" y="532508"/>
            <a:ext cx="2002240" cy="15260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6510" rIns="0" bIns="0" rtlCol="0">
            <a:spAutoFit/>
          </a:bodyPr>
          <a:lstStyle/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r>
              <a:rPr lang="fr-FR" sz="600" b="1" spc="-45" dirty="0" smtClean="0">
                <a:solidFill>
                  <a:srgbClr val="FFFFFF"/>
                </a:solidFill>
                <a:latin typeface="Tahoma"/>
                <a:cs typeface="Tahoma"/>
              </a:rPr>
              <a:t>Département Communication</a:t>
            </a:r>
          </a:p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endParaRPr sz="200" dirty="0">
              <a:latin typeface="Tahoma"/>
              <a:cs typeface="Tahoma"/>
            </a:endParaRPr>
          </a:p>
        </p:txBody>
      </p:sp>
      <p:sp>
        <p:nvSpPr>
          <p:cNvPr id="137" name="object 97"/>
          <p:cNvSpPr txBox="1"/>
          <p:nvPr/>
        </p:nvSpPr>
        <p:spPr>
          <a:xfrm>
            <a:off x="8570831" y="752515"/>
            <a:ext cx="2007250" cy="109004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6510" rIns="0" bIns="0" rtlCol="0">
            <a:spAutoFit/>
          </a:bodyPr>
          <a:lstStyle/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r>
              <a:rPr lang="fr-FR" sz="600" b="1" spc="-45" dirty="0" smtClean="0">
                <a:solidFill>
                  <a:srgbClr val="FFFFFF"/>
                </a:solidFill>
                <a:latin typeface="Tahoma"/>
                <a:cs typeface="Tahoma"/>
              </a:rPr>
              <a:t>Département Stratégie et Partenariats</a:t>
            </a:r>
            <a:endParaRPr sz="600" dirty="0">
              <a:latin typeface="Tahoma"/>
              <a:cs typeface="Tahoma"/>
            </a:endParaRPr>
          </a:p>
        </p:txBody>
      </p:sp>
      <p:sp>
        <p:nvSpPr>
          <p:cNvPr id="138" name="object 97"/>
          <p:cNvSpPr txBox="1"/>
          <p:nvPr/>
        </p:nvSpPr>
        <p:spPr>
          <a:xfrm>
            <a:off x="8574830" y="1229030"/>
            <a:ext cx="2015651" cy="152606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6510" rIns="0" bIns="0" rtlCol="0">
            <a:spAutoFit/>
          </a:bodyPr>
          <a:lstStyle/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r>
              <a:rPr lang="fr-FR" sz="600" b="1" spc="-45" dirty="0" smtClean="0">
                <a:solidFill>
                  <a:srgbClr val="FFFFFF"/>
                </a:solidFill>
                <a:latin typeface="Tahoma"/>
                <a:cs typeface="Tahoma"/>
              </a:rPr>
              <a:t>Département  Transformation</a:t>
            </a:r>
          </a:p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endParaRPr sz="200" dirty="0">
              <a:latin typeface="Tahoma"/>
              <a:cs typeface="Tahoma"/>
            </a:endParaRPr>
          </a:p>
        </p:txBody>
      </p:sp>
      <p:sp>
        <p:nvSpPr>
          <p:cNvPr id="141" name="object 98"/>
          <p:cNvSpPr txBox="1"/>
          <p:nvPr/>
        </p:nvSpPr>
        <p:spPr>
          <a:xfrm>
            <a:off x="8575825" y="1099359"/>
            <a:ext cx="2010351" cy="118622"/>
          </a:xfrm>
          <a:prstGeom prst="rect">
            <a:avLst/>
          </a:prstGeom>
          <a:solidFill>
            <a:schemeClr val="bg1"/>
          </a:solidFill>
          <a:ln w="6096">
            <a:solidFill>
              <a:srgbClr val="DC250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36195" marR="244475">
              <a:lnSpc>
                <a:spcPct val="150000"/>
              </a:lnSpc>
              <a:spcBef>
                <a:spcPts val="25"/>
              </a:spcBef>
            </a:pPr>
            <a:r>
              <a:rPr lang="fr-FR" sz="500" b="1" spc="-10" dirty="0" smtClean="0">
                <a:solidFill>
                  <a:srgbClr val="DC2509"/>
                </a:solidFill>
                <a:latin typeface="Tahoma"/>
                <a:cs typeface="Tahoma"/>
              </a:rPr>
              <a:t>Dorian PETEY</a:t>
            </a:r>
            <a:endParaRPr sz="500" dirty="0">
              <a:solidFill>
                <a:srgbClr val="DC2509"/>
              </a:solidFill>
              <a:latin typeface="Verdana"/>
              <a:cs typeface="Verdana"/>
            </a:endParaRPr>
          </a:p>
        </p:txBody>
      </p:sp>
      <p:sp>
        <p:nvSpPr>
          <p:cNvPr id="142" name="object 98"/>
          <p:cNvSpPr txBox="1"/>
          <p:nvPr/>
        </p:nvSpPr>
        <p:spPr>
          <a:xfrm>
            <a:off x="8568019" y="635552"/>
            <a:ext cx="1999568" cy="118622"/>
          </a:xfrm>
          <a:prstGeom prst="rect">
            <a:avLst/>
          </a:prstGeom>
          <a:solidFill>
            <a:schemeClr val="bg1"/>
          </a:solidFill>
          <a:ln w="6096">
            <a:solidFill>
              <a:srgbClr val="DC250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36195" marR="244475">
              <a:lnSpc>
                <a:spcPct val="150000"/>
              </a:lnSpc>
              <a:spcBef>
                <a:spcPts val="25"/>
              </a:spcBef>
            </a:pPr>
            <a:r>
              <a:rPr lang="fr-FR" sz="500" b="1" spc="-10" dirty="0" smtClean="0">
                <a:solidFill>
                  <a:srgbClr val="DC2509"/>
                </a:solidFill>
                <a:latin typeface="Tahoma"/>
                <a:cs typeface="Tahoma"/>
              </a:rPr>
              <a:t>Ronan CORLAY</a:t>
            </a:r>
            <a:endParaRPr sz="500" dirty="0">
              <a:solidFill>
                <a:srgbClr val="DC2509"/>
              </a:solidFill>
              <a:latin typeface="Verdana"/>
              <a:cs typeface="Verdana"/>
            </a:endParaRPr>
          </a:p>
        </p:txBody>
      </p:sp>
      <p:sp>
        <p:nvSpPr>
          <p:cNvPr id="143" name="object 98"/>
          <p:cNvSpPr txBox="1"/>
          <p:nvPr/>
        </p:nvSpPr>
        <p:spPr>
          <a:xfrm>
            <a:off x="8572715" y="1620108"/>
            <a:ext cx="2023601" cy="118622"/>
          </a:xfrm>
          <a:prstGeom prst="rect">
            <a:avLst/>
          </a:prstGeom>
          <a:solidFill>
            <a:schemeClr val="bg1"/>
          </a:solidFill>
          <a:ln w="6096">
            <a:solidFill>
              <a:srgbClr val="DC250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36195" marR="244475">
              <a:lnSpc>
                <a:spcPct val="150000"/>
              </a:lnSpc>
              <a:spcBef>
                <a:spcPts val="25"/>
              </a:spcBef>
            </a:pPr>
            <a:r>
              <a:rPr lang="fr-FR" sz="500" b="1" spc="-10" dirty="0" smtClean="0">
                <a:solidFill>
                  <a:srgbClr val="DC2509"/>
                </a:solidFill>
                <a:latin typeface="Tahoma"/>
                <a:cs typeface="Tahoma"/>
              </a:rPr>
              <a:t>Anouar BEN AMAR</a:t>
            </a:r>
            <a:endParaRPr sz="500" dirty="0">
              <a:solidFill>
                <a:srgbClr val="DC2509"/>
              </a:solidFill>
              <a:latin typeface="Verdana"/>
              <a:cs typeface="Verdana"/>
            </a:endParaRPr>
          </a:p>
        </p:txBody>
      </p:sp>
      <p:sp>
        <p:nvSpPr>
          <p:cNvPr id="144" name="object 97"/>
          <p:cNvSpPr txBox="1"/>
          <p:nvPr/>
        </p:nvSpPr>
        <p:spPr>
          <a:xfrm>
            <a:off x="8573564" y="1478184"/>
            <a:ext cx="2022752" cy="153371"/>
          </a:xfrm>
          <a:prstGeom prst="rect">
            <a:avLst/>
          </a:prstGeom>
          <a:solidFill>
            <a:srgbClr val="DC2509"/>
          </a:solidFill>
        </p:spPr>
        <p:txBody>
          <a:bodyPr vert="horz" wrap="square" lIns="0" tIns="16510" rIns="0" bIns="0" rtlCol="0">
            <a:spAutoFit/>
          </a:bodyPr>
          <a:lstStyle/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r>
              <a:rPr lang="fr-FR" sz="600" b="1" spc="-45" dirty="0" smtClean="0">
                <a:solidFill>
                  <a:srgbClr val="FFFFFF"/>
                </a:solidFill>
                <a:latin typeface="Tahoma"/>
                <a:cs typeface="Tahoma"/>
              </a:rPr>
              <a:t>Audit interne</a:t>
            </a:r>
          </a:p>
          <a:p>
            <a:pPr marL="36195" marR="438784">
              <a:lnSpc>
                <a:spcPct val="100000"/>
              </a:lnSpc>
              <a:spcBef>
                <a:spcPts val="130"/>
              </a:spcBef>
            </a:pPr>
            <a:endParaRPr sz="200" dirty="0">
              <a:latin typeface="Tahoma"/>
              <a:cs typeface="Tahoma"/>
            </a:endParaRPr>
          </a:p>
        </p:txBody>
      </p:sp>
      <p:sp>
        <p:nvSpPr>
          <p:cNvPr id="125" name="object 63"/>
          <p:cNvSpPr txBox="1"/>
          <p:nvPr/>
        </p:nvSpPr>
        <p:spPr>
          <a:xfrm>
            <a:off x="8189366" y="3781042"/>
            <a:ext cx="2383704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Appui technique et transversal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Elise ANGER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  <p:sp>
        <p:nvSpPr>
          <p:cNvPr id="128" name="object 63"/>
          <p:cNvSpPr txBox="1"/>
          <p:nvPr/>
        </p:nvSpPr>
        <p:spPr>
          <a:xfrm>
            <a:off x="79156" y="4674333"/>
            <a:ext cx="1913928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Implantation à l’étranger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Carolina BALLESTER</a:t>
            </a:r>
          </a:p>
        </p:txBody>
      </p:sp>
      <p:sp>
        <p:nvSpPr>
          <p:cNvPr id="145" name="object 63"/>
          <p:cNvSpPr txBox="1"/>
          <p:nvPr/>
        </p:nvSpPr>
        <p:spPr>
          <a:xfrm>
            <a:off x="84044" y="4920858"/>
            <a:ext cx="1909039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Pôle Risque,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conformité et contrôle </a:t>
            </a:r>
            <a:r>
              <a:rPr lang="fr-FR" sz="600" b="1" spc="-20" dirty="0">
                <a:solidFill>
                  <a:srgbClr val="240662"/>
                </a:solidFill>
                <a:latin typeface="Tahoma"/>
                <a:cs typeface="Tahoma"/>
              </a:rPr>
              <a:t>interne</a:t>
            </a:r>
          </a:p>
          <a:p>
            <a:pPr marL="36195">
              <a:lnSpc>
                <a:spcPct val="100000"/>
              </a:lnSpc>
            </a:pPr>
            <a:r>
              <a:rPr lang="fr-FR" sz="500" spc="-20" dirty="0">
                <a:solidFill>
                  <a:srgbClr val="240662"/>
                </a:solidFill>
                <a:latin typeface="Tahoma"/>
                <a:cs typeface="Tahoma"/>
              </a:rPr>
              <a:t>Stéphanie LEGUERET</a:t>
            </a:r>
          </a:p>
        </p:txBody>
      </p:sp>
      <p:sp>
        <p:nvSpPr>
          <p:cNvPr id="108" name="object 98"/>
          <p:cNvSpPr txBox="1"/>
          <p:nvPr/>
        </p:nvSpPr>
        <p:spPr>
          <a:xfrm>
            <a:off x="8574830" y="1359157"/>
            <a:ext cx="2009921" cy="118622"/>
          </a:xfrm>
          <a:prstGeom prst="rect">
            <a:avLst/>
          </a:prstGeom>
          <a:solidFill>
            <a:schemeClr val="bg1"/>
          </a:solidFill>
          <a:ln w="6096">
            <a:solidFill>
              <a:srgbClr val="DC250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36195" marR="244475">
              <a:lnSpc>
                <a:spcPct val="150000"/>
              </a:lnSpc>
              <a:spcBef>
                <a:spcPts val="25"/>
              </a:spcBef>
            </a:pPr>
            <a:r>
              <a:rPr lang="fr-FR" sz="500" b="1" spc="-10" dirty="0" smtClean="0">
                <a:solidFill>
                  <a:srgbClr val="DC2509"/>
                </a:solidFill>
                <a:latin typeface="Tahoma"/>
                <a:cs typeface="Tahoma"/>
              </a:rPr>
              <a:t>Elodie VENUS, Adj. Nadine LEGRET</a:t>
            </a:r>
            <a:endParaRPr sz="500" dirty="0">
              <a:solidFill>
                <a:srgbClr val="DC2509"/>
              </a:solidFill>
              <a:latin typeface="Verdana"/>
              <a:cs typeface="Verdana"/>
            </a:endParaRPr>
          </a:p>
        </p:txBody>
      </p:sp>
      <p:sp>
        <p:nvSpPr>
          <p:cNvPr id="163" name="object 63"/>
          <p:cNvSpPr txBox="1"/>
          <p:nvPr/>
        </p:nvSpPr>
        <p:spPr>
          <a:xfrm>
            <a:off x="5543550" y="2433603"/>
            <a:ext cx="5024037" cy="233397"/>
          </a:xfrm>
          <a:prstGeom prst="rect">
            <a:avLst/>
          </a:prstGeom>
          <a:solidFill>
            <a:srgbClr val="FFFFFF"/>
          </a:solidFill>
          <a:ln>
            <a:noFill/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 lvl="0"/>
            <a:endParaRPr lang="fr-FR" sz="300" b="1" spc="-20" dirty="0" smtClean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 lvl="0"/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Conseiller Défense 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Hervé TEMPOREL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 / Conseiller Numérique 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Fabien GICGUELAY /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Conseillère Genre </a:t>
            </a:r>
            <a:r>
              <a:rPr lang="fr-FR" sz="500" b="1" spc="-20" dirty="0" smtClean="0">
                <a:solidFill>
                  <a:srgbClr val="240662"/>
                </a:solidFill>
                <a:latin typeface="Tahoma"/>
                <a:cs typeface="Tahoma"/>
              </a:rPr>
              <a:t>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Dehbia KROUK /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Conseillère Diplomatique </a:t>
            </a:r>
            <a:r>
              <a:rPr lang="fr-FR" sz="500" b="1" spc="-20" dirty="0" smtClean="0">
                <a:solidFill>
                  <a:srgbClr val="240662"/>
                </a:solidFill>
                <a:latin typeface="Tahoma"/>
                <a:cs typeface="Tahoma"/>
              </a:rPr>
              <a:t>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Natasha BUTLER /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Conseiller Climat </a:t>
            </a:r>
            <a:r>
              <a:rPr lang="fr-FR" sz="500" b="1" spc="-20" dirty="0" smtClean="0">
                <a:solidFill>
                  <a:srgbClr val="240662"/>
                </a:solidFill>
                <a:latin typeface="Tahoma"/>
                <a:cs typeface="Tahoma"/>
              </a:rPr>
              <a:t>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Romain CROUZET /</a:t>
            </a:r>
            <a:r>
              <a:rPr lang="fr-FR" sz="500" b="1" spc="-20" dirty="0" smtClean="0">
                <a:solidFill>
                  <a:srgbClr val="240662"/>
                </a:solidFill>
                <a:latin typeface="Tahoma"/>
                <a:cs typeface="Tahoma"/>
              </a:rPr>
              <a:t> </a:t>
            </a: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Conseiller Ingénierie de projets </a:t>
            </a:r>
            <a:r>
              <a:rPr lang="fr-FR" sz="500" b="1" spc="-20" dirty="0" smtClean="0">
                <a:solidFill>
                  <a:srgbClr val="240662"/>
                </a:solidFill>
                <a:latin typeface="Tahoma"/>
                <a:cs typeface="Tahoma"/>
              </a:rPr>
              <a:t>: </a:t>
            </a: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Dominique de LONGEVIALLE</a:t>
            </a:r>
          </a:p>
        </p:txBody>
      </p:sp>
      <p:sp>
        <p:nvSpPr>
          <p:cNvPr id="139" name="object 63"/>
          <p:cNvSpPr txBox="1"/>
          <p:nvPr/>
        </p:nvSpPr>
        <p:spPr>
          <a:xfrm>
            <a:off x="2086019" y="3924013"/>
            <a:ext cx="1588225" cy="17184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0" tIns="254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lang="fr-FR" sz="600" b="1" spc="-20" dirty="0" smtClean="0">
                <a:solidFill>
                  <a:srgbClr val="240662"/>
                </a:solidFill>
                <a:latin typeface="Tahoma"/>
                <a:cs typeface="Tahoma"/>
              </a:rPr>
              <a:t>Unité Recrutement</a:t>
            </a:r>
            <a:endParaRPr lang="fr-FR" sz="600" b="1" spc="-20" dirty="0">
              <a:solidFill>
                <a:srgbClr val="240662"/>
              </a:solidFill>
              <a:latin typeface="Tahoma"/>
              <a:cs typeface="Tahoma"/>
            </a:endParaRPr>
          </a:p>
          <a:p>
            <a:pPr marL="36195">
              <a:lnSpc>
                <a:spcPct val="100000"/>
              </a:lnSpc>
            </a:pPr>
            <a:r>
              <a:rPr lang="fr-FR" sz="500" spc="-20" dirty="0" smtClean="0">
                <a:solidFill>
                  <a:srgbClr val="240662"/>
                </a:solidFill>
                <a:latin typeface="Tahoma"/>
                <a:cs typeface="Tahoma"/>
              </a:rPr>
              <a:t>En cours</a:t>
            </a:r>
            <a:endParaRPr lang="fr-FR" sz="500" spc="-20" dirty="0">
              <a:solidFill>
                <a:srgbClr val="240662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</TotalTime>
  <Words>670</Words>
  <Application>Microsoft Office PowerPoint</Application>
  <PresentationFormat>Personnalisé</PresentationFormat>
  <Paragraphs>159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Tahoma</vt:lpstr>
      <vt:lpstr>Verdana</vt:lpstr>
      <vt:lpstr>Office Theme</vt:lpstr>
      <vt:lpstr>GROUPE AGENCE FRANÇAISE DE DÉVELOPPEMENT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GROUPE AGENCE FRANÇAISE DE DÉVELOPPEMENT</dc:title>
  <dc:creator>Julien Huon</dc:creator>
  <cp:lastModifiedBy>Camille DUBRUELH</cp:lastModifiedBy>
  <cp:revision>194</cp:revision>
  <dcterms:created xsi:type="dcterms:W3CDTF">2022-11-21T13:10:26Z</dcterms:created>
  <dcterms:modified xsi:type="dcterms:W3CDTF">2025-06-11T07:21:21Z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2022-09-28T00:00:00Z</vt:filetime>
  </property>
  <property fmtid="{D5CDD505-2E9C-101B-9397-08002B2CF9AE}" pid="3" name="Creator">
    <vt:lpwstr>Adobe Acrobat Pro 11.0.23</vt:lpwstr>
  </property>
  <property fmtid="{D5CDD505-2E9C-101B-9397-08002B2CF9AE}" pid="4" name="LastSaved">
    <vt:filetime>2022-11-21T00:00:00Z</vt:filetime>
  </property>
</Properties>
</file>